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209" d="100"/>
          <a:sy n="209" d="100"/>
        </p:scale>
        <p:origin x="-80" y="10184"/>
      </p:cViewPr>
      <p:guideLst>
        <p:guide orient="horz" pos="3120"/>
        <p:guide pos="2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 userDrawn="1"/>
        </p:nvGrpSpPr>
        <p:grpSpPr>
          <a:xfrm>
            <a:off x="147022" y="171976"/>
            <a:ext cx="6710979" cy="9206003"/>
            <a:chOff x="219880" y="175336"/>
            <a:chExt cx="6452863" cy="9206003"/>
          </a:xfrm>
        </p:grpSpPr>
        <p:sp>
          <p:nvSpPr>
            <p:cNvPr id="7" name="object 20"/>
            <p:cNvSpPr txBox="1"/>
            <p:nvPr userDrawn="1"/>
          </p:nvSpPr>
          <p:spPr>
            <a:xfrm>
              <a:off x="2370292" y="985089"/>
              <a:ext cx="1703015" cy="1508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6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Comprimento   Largura         Altura         Peso</a:t>
              </a:r>
              <a:endParaRPr lang="pt-PT" sz="6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" name="object 3"/>
            <p:cNvSpPr/>
            <p:nvPr userDrawn="1"/>
          </p:nvSpPr>
          <p:spPr>
            <a:xfrm>
              <a:off x="3927340" y="1558583"/>
              <a:ext cx="2540898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9" name="object 6"/>
            <p:cNvSpPr/>
            <p:nvPr userDrawn="1"/>
          </p:nvSpPr>
          <p:spPr>
            <a:xfrm>
              <a:off x="3925708" y="2554134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2473" y="1473199"/>
                  </a:moveTo>
                  <a:lnTo>
                    <a:pt x="72339" y="1473199"/>
                  </a:lnTo>
                  <a:lnTo>
                    <a:pt x="44180" y="1467515"/>
                  </a:lnTo>
                  <a:lnTo>
                    <a:pt x="21186" y="1452013"/>
                  </a:lnTo>
                  <a:lnTo>
                    <a:pt x="5684" y="1429019"/>
                  </a:lnTo>
                  <a:lnTo>
                    <a:pt x="0" y="1400860"/>
                  </a:lnTo>
                  <a:lnTo>
                    <a:pt x="0" y="72339"/>
                  </a:lnTo>
                  <a:lnTo>
                    <a:pt x="5684" y="44180"/>
                  </a:lnTo>
                  <a:lnTo>
                    <a:pt x="21186" y="21186"/>
                  </a:lnTo>
                  <a:lnTo>
                    <a:pt x="44180" y="5684"/>
                  </a:lnTo>
                  <a:lnTo>
                    <a:pt x="72339" y="0"/>
                  </a:lnTo>
                  <a:lnTo>
                    <a:pt x="2772473" y="0"/>
                  </a:lnTo>
                  <a:lnTo>
                    <a:pt x="2800630" y="5684"/>
                  </a:lnTo>
                  <a:lnTo>
                    <a:pt x="2823619" y="21186"/>
                  </a:lnTo>
                  <a:lnTo>
                    <a:pt x="2839117" y="44180"/>
                  </a:lnTo>
                  <a:lnTo>
                    <a:pt x="2844800" y="72339"/>
                  </a:lnTo>
                  <a:lnTo>
                    <a:pt x="2844800" y="1400860"/>
                  </a:lnTo>
                  <a:lnTo>
                    <a:pt x="2839117" y="1429019"/>
                  </a:lnTo>
                  <a:lnTo>
                    <a:pt x="2823619" y="1452013"/>
                  </a:lnTo>
                  <a:lnTo>
                    <a:pt x="2800630" y="1467515"/>
                  </a:lnTo>
                  <a:lnTo>
                    <a:pt x="2772473" y="14731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10" name="object 7"/>
            <p:cNvSpPr/>
            <p:nvPr userDrawn="1"/>
          </p:nvSpPr>
          <p:spPr>
            <a:xfrm>
              <a:off x="3925713" y="4030939"/>
              <a:ext cx="2543169" cy="1248877"/>
            </a:xfrm>
            <a:custGeom>
              <a:avLst/>
              <a:gdLst/>
              <a:ahLst/>
              <a:cxnLst/>
              <a:rect l="l" t="t" r="r" b="b"/>
              <a:pathLst>
                <a:path w="2844800" h="1473200">
                  <a:moveTo>
                    <a:pt x="2773845" y="1473200"/>
                  </a:moveTo>
                  <a:lnTo>
                    <a:pt x="70954" y="1473200"/>
                  </a:lnTo>
                  <a:lnTo>
                    <a:pt x="43333" y="1467624"/>
                  </a:lnTo>
                  <a:lnTo>
                    <a:pt x="20780" y="1452419"/>
                  </a:lnTo>
                  <a:lnTo>
                    <a:pt x="5575" y="1429866"/>
                  </a:lnTo>
                  <a:lnTo>
                    <a:pt x="0" y="14022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2773845" y="0"/>
                  </a:lnTo>
                  <a:lnTo>
                    <a:pt x="2801466" y="5575"/>
                  </a:lnTo>
                  <a:lnTo>
                    <a:pt x="2824019" y="20780"/>
                  </a:lnTo>
                  <a:lnTo>
                    <a:pt x="2839224" y="43333"/>
                  </a:lnTo>
                  <a:lnTo>
                    <a:pt x="2844800" y="70954"/>
                  </a:lnTo>
                  <a:lnTo>
                    <a:pt x="2844800" y="1402245"/>
                  </a:lnTo>
                  <a:lnTo>
                    <a:pt x="2839224" y="1429866"/>
                  </a:lnTo>
                  <a:lnTo>
                    <a:pt x="2824019" y="1452419"/>
                  </a:lnTo>
                  <a:lnTo>
                    <a:pt x="2801466" y="1467624"/>
                  </a:lnTo>
                  <a:lnTo>
                    <a:pt x="2773845" y="14732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11" name="object 8"/>
            <p:cNvSpPr/>
            <p:nvPr userDrawn="1"/>
          </p:nvSpPr>
          <p:spPr>
            <a:xfrm>
              <a:off x="655926" y="2551726"/>
              <a:ext cx="3133547" cy="2724824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12" name="object 9"/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13" name="object 10"/>
            <p:cNvSpPr/>
            <p:nvPr userDrawn="1"/>
          </p:nvSpPr>
          <p:spPr>
            <a:xfrm>
              <a:off x="632587" y="8927202"/>
              <a:ext cx="5812957" cy="454137"/>
            </a:xfrm>
            <a:custGeom>
              <a:avLst/>
              <a:gdLst/>
              <a:ahLst/>
              <a:cxnLst/>
              <a:rect l="l" t="t" r="r" b="b"/>
              <a:pathLst>
                <a:path w="6502400" h="508000">
                  <a:moveTo>
                    <a:pt x="6429514" y="508000"/>
                  </a:moveTo>
                  <a:lnTo>
                    <a:pt x="72898" y="508000"/>
                  </a:lnTo>
                  <a:lnTo>
                    <a:pt x="44523" y="502273"/>
                  </a:lnTo>
                  <a:lnTo>
                    <a:pt x="21351" y="486654"/>
                  </a:lnTo>
                  <a:lnTo>
                    <a:pt x="5728" y="463487"/>
                  </a:lnTo>
                  <a:lnTo>
                    <a:pt x="0" y="435114"/>
                  </a:lnTo>
                  <a:lnTo>
                    <a:pt x="0" y="72885"/>
                  </a:lnTo>
                  <a:lnTo>
                    <a:pt x="5728" y="44512"/>
                  </a:lnTo>
                  <a:lnTo>
                    <a:pt x="21351" y="21345"/>
                  </a:lnTo>
                  <a:lnTo>
                    <a:pt x="44523" y="5726"/>
                  </a:lnTo>
                  <a:lnTo>
                    <a:pt x="72898" y="0"/>
                  </a:lnTo>
                  <a:lnTo>
                    <a:pt x="6429514" y="0"/>
                  </a:lnTo>
                  <a:lnTo>
                    <a:pt x="6457887" y="5726"/>
                  </a:lnTo>
                  <a:lnTo>
                    <a:pt x="6481054" y="21345"/>
                  </a:lnTo>
                  <a:lnTo>
                    <a:pt x="6496673" y="44512"/>
                  </a:lnTo>
                  <a:lnTo>
                    <a:pt x="6502400" y="72885"/>
                  </a:lnTo>
                  <a:lnTo>
                    <a:pt x="6502400" y="435114"/>
                  </a:lnTo>
                  <a:lnTo>
                    <a:pt x="6496673" y="463487"/>
                  </a:lnTo>
                  <a:lnTo>
                    <a:pt x="6481054" y="486654"/>
                  </a:lnTo>
                  <a:lnTo>
                    <a:pt x="6457887" y="502273"/>
                  </a:lnTo>
                  <a:lnTo>
                    <a:pt x="6429514" y="5080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pic>
          <p:nvPicPr>
            <p:cNvPr id="14" name="object 14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35398" y="909433"/>
              <a:ext cx="903230" cy="439328"/>
            </a:xfrm>
            <a:prstGeom prst="rect">
              <a:avLst/>
            </a:prstGeom>
          </p:spPr>
        </p:pic>
        <p:pic>
          <p:nvPicPr>
            <p:cNvPr id="16" name="object 41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3294487" y="1603716"/>
              <a:ext cx="331467" cy="407903"/>
            </a:xfrm>
            <a:prstGeom prst="rect">
              <a:avLst/>
            </a:prstGeom>
          </p:spPr>
        </p:pic>
        <p:pic>
          <p:nvPicPr>
            <p:cNvPr id="17" name="object 52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752428" y="1644169"/>
              <a:ext cx="476844" cy="327824"/>
            </a:xfrm>
            <a:prstGeom prst="rect">
              <a:avLst/>
            </a:prstGeom>
          </p:spPr>
        </p:pic>
        <p:pic>
          <p:nvPicPr>
            <p:cNvPr id="18" name="object 53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331453" y="1512896"/>
              <a:ext cx="533610" cy="533603"/>
            </a:xfrm>
            <a:prstGeom prst="rect">
              <a:avLst/>
            </a:prstGeom>
          </p:spPr>
        </p:pic>
        <p:pic>
          <p:nvPicPr>
            <p:cNvPr id="19" name="object 54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955892" y="1512888"/>
              <a:ext cx="533610" cy="533611"/>
            </a:xfrm>
            <a:prstGeom prst="rect">
              <a:avLst/>
            </a:prstGeom>
          </p:spPr>
        </p:pic>
        <p:pic>
          <p:nvPicPr>
            <p:cNvPr id="20" name="object 55"/>
            <p:cNvPicPr/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2591684" y="1512888"/>
              <a:ext cx="533610" cy="533611"/>
            </a:xfrm>
            <a:prstGeom prst="rect">
              <a:avLst/>
            </a:prstGeom>
          </p:spPr>
        </p:pic>
        <p:pic>
          <p:nvPicPr>
            <p:cNvPr id="21" name="object 56"/>
            <p:cNvPicPr/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331453" y="1796724"/>
              <a:ext cx="510904" cy="287431"/>
            </a:xfrm>
            <a:prstGeom prst="rect">
              <a:avLst/>
            </a:prstGeom>
          </p:spPr>
        </p:pic>
        <p:grpSp>
          <p:nvGrpSpPr>
            <p:cNvPr id="22" name="object 57"/>
            <p:cNvGrpSpPr/>
            <p:nvPr userDrawn="1"/>
          </p:nvGrpSpPr>
          <p:grpSpPr>
            <a:xfrm>
              <a:off x="1955892" y="1796723"/>
              <a:ext cx="556318" cy="333223"/>
              <a:chOff x="2171700" y="1981202"/>
              <a:chExt cx="622300" cy="372745"/>
            </a:xfrm>
          </p:grpSpPr>
          <p:pic>
            <p:nvPicPr>
              <p:cNvPr id="23" name="object 58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1717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4" name="object 59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222500" y="2032012"/>
                <a:ext cx="571499" cy="321512"/>
              </a:xfrm>
              <a:prstGeom prst="rect">
                <a:avLst/>
              </a:prstGeom>
            </p:spPr>
          </p:pic>
        </p:grpSp>
        <p:grpSp>
          <p:nvGrpSpPr>
            <p:cNvPr id="25" name="object 60"/>
            <p:cNvGrpSpPr/>
            <p:nvPr userDrawn="1"/>
          </p:nvGrpSpPr>
          <p:grpSpPr>
            <a:xfrm>
              <a:off x="2568977" y="1762663"/>
              <a:ext cx="567672" cy="367284"/>
              <a:chOff x="2857500" y="1943102"/>
              <a:chExt cx="635000" cy="410845"/>
            </a:xfrm>
          </p:grpSpPr>
          <p:pic>
            <p:nvPicPr>
              <p:cNvPr id="26" name="object 61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95600" y="1981202"/>
                <a:ext cx="571500" cy="321522"/>
              </a:xfrm>
              <a:prstGeom prst="rect">
                <a:avLst/>
              </a:prstGeom>
            </p:spPr>
          </p:pic>
          <p:pic>
            <p:nvPicPr>
              <p:cNvPr id="27" name="object 6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921000" y="2032012"/>
                <a:ext cx="571499" cy="321512"/>
              </a:xfrm>
              <a:prstGeom prst="rect">
                <a:avLst/>
              </a:prstGeom>
            </p:spPr>
          </p:pic>
          <p:pic>
            <p:nvPicPr>
              <p:cNvPr id="28" name="object 6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857500" y="1943102"/>
                <a:ext cx="571500" cy="321522"/>
              </a:xfrm>
              <a:prstGeom prst="rect">
                <a:avLst/>
              </a:prstGeom>
            </p:spPr>
          </p:pic>
        </p:grpSp>
        <p:sp>
          <p:nvSpPr>
            <p:cNvPr id="29" name="object 3">
              <a:extLst>
                <a:ext uri="{FF2B5EF4-FFF2-40B4-BE49-F238E27FC236}">
                  <a16:creationId xmlns:a16="http://schemas.microsoft.com/office/drawing/2014/main" xmlns="" id="{ACCA163E-A81A-A940-B632-8C7C5850B250}"/>
                </a:ext>
              </a:extLst>
            </p:cNvPr>
            <p:cNvSpPr/>
            <p:nvPr userDrawn="1"/>
          </p:nvSpPr>
          <p:spPr>
            <a:xfrm>
              <a:off x="643100" y="1549219"/>
              <a:ext cx="3133547" cy="781116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xmlns="" id="{2D33D66A-F280-4E44-B933-1AFD7829CF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3100" y="2044604"/>
              <a:ext cx="3133547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xmlns="" id="{2A3F93DB-B62F-2947-86BC-D2BC638F7DB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290244" y="2053820"/>
              <a:ext cx="0" cy="27651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xmlns="" id="{BBC9DD90-6C9C-A34C-A3D4-28DCACBD5C8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897303" y="2051170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xmlns="" id="{027739E0-5422-C54C-AAB1-4DFD73448C5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561478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xmlns="" id="{1495162A-81AD-3B4D-9E14-F8882C3194D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3187739" y="2044604"/>
              <a:ext cx="0" cy="27916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xmlns="" id="{E2398AD9-FFCA-AA42-A112-189213D92FE9}"/>
                </a:ext>
              </a:extLst>
            </p:cNvPr>
            <p:cNvSpPr/>
            <p:nvPr userDrawn="1"/>
          </p:nvSpPr>
          <p:spPr>
            <a:xfrm rot="16200000">
              <a:off x="-763952" y="1159168"/>
              <a:ext cx="2189618" cy="221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sz="900" spc="15" noProof="0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Mais Info em</a:t>
              </a:r>
              <a:r>
                <a:rPr lang="pt-PT" sz="900" spc="15" baseline="0" noProof="0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 </a:t>
              </a:r>
              <a:r>
                <a:rPr lang="pt-PT" sz="900" spc="15" noProof="0" dirty="0" smtClean="0">
                  <a:solidFill>
                    <a:schemeClr val="bg1">
                      <a:lumMod val="65000"/>
                    </a:schemeClr>
                  </a:solidFill>
                  <a:latin typeface="DaxPro" panose="020B0504030101020102" pitchFamily="34" charset="0"/>
                  <a:cs typeface="Roboto"/>
                </a:rPr>
                <a:t>: https://eumos.eu/ECSC</a:t>
              </a:r>
              <a:endParaRPr lang="pt-PT" sz="900" spc="15" noProof="0" dirty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endParaRP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xmlns="" id="{93AC46F3-C19F-C84D-9F49-8F40BC796ABA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4031035" y="2282813"/>
              <a:ext cx="219077" cy="120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xmlns="" id="{CDED07B6-D7E9-F548-B803-43F247B8034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267529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xmlns="" id="{225D00D8-7C28-7642-8A71-07F7B91E86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901017" y="2288596"/>
              <a:ext cx="122757" cy="6121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bject 8">
              <a:extLst>
                <a:ext uri="{FF2B5EF4-FFF2-40B4-BE49-F238E27FC236}">
                  <a16:creationId xmlns:a16="http://schemas.microsoft.com/office/drawing/2014/main" xmlns="" id="{FD650271-D3D5-2C46-9D69-4B9E55D2FCF9}"/>
                </a:ext>
              </a:extLst>
            </p:cNvPr>
            <p:cNvSpPr/>
            <p:nvPr userDrawn="1"/>
          </p:nvSpPr>
          <p:spPr>
            <a:xfrm>
              <a:off x="666744" y="5559497"/>
              <a:ext cx="3133547" cy="1275181"/>
            </a:xfrm>
            <a:custGeom>
              <a:avLst/>
              <a:gdLst/>
              <a:ahLst/>
              <a:cxnLst/>
              <a:rect l="l" t="t" r="r" b="b"/>
              <a:pathLst>
                <a:path w="3505200" h="3048000">
                  <a:moveTo>
                    <a:pt x="3432581" y="3047999"/>
                  </a:moveTo>
                  <a:lnTo>
                    <a:pt x="72605" y="3047999"/>
                  </a:lnTo>
                  <a:lnTo>
                    <a:pt x="44341" y="3042293"/>
                  </a:lnTo>
                  <a:lnTo>
                    <a:pt x="21262" y="3026730"/>
                  </a:lnTo>
                  <a:lnTo>
                    <a:pt x="5704" y="3003648"/>
                  </a:lnTo>
                  <a:lnTo>
                    <a:pt x="0" y="2975381"/>
                  </a:lnTo>
                  <a:lnTo>
                    <a:pt x="0" y="72605"/>
                  </a:lnTo>
                  <a:lnTo>
                    <a:pt x="5704" y="44346"/>
                  </a:lnTo>
                  <a:lnTo>
                    <a:pt x="21262" y="21267"/>
                  </a:lnTo>
                  <a:lnTo>
                    <a:pt x="44341" y="5706"/>
                  </a:lnTo>
                  <a:lnTo>
                    <a:pt x="72605" y="0"/>
                  </a:lnTo>
                  <a:lnTo>
                    <a:pt x="3432581" y="0"/>
                  </a:lnTo>
                  <a:lnTo>
                    <a:pt x="3460848" y="5706"/>
                  </a:lnTo>
                  <a:lnTo>
                    <a:pt x="3483930" y="21267"/>
                  </a:lnTo>
                  <a:lnTo>
                    <a:pt x="3499493" y="44346"/>
                  </a:lnTo>
                  <a:lnTo>
                    <a:pt x="3505200" y="72605"/>
                  </a:lnTo>
                  <a:lnTo>
                    <a:pt x="3505200" y="2975381"/>
                  </a:lnTo>
                  <a:lnTo>
                    <a:pt x="3499493" y="3003648"/>
                  </a:lnTo>
                  <a:lnTo>
                    <a:pt x="3483930" y="3026730"/>
                  </a:lnTo>
                  <a:lnTo>
                    <a:pt x="3460848" y="3042293"/>
                  </a:lnTo>
                  <a:lnTo>
                    <a:pt x="3432581" y="30479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40" name="object 9">
              <a:extLst>
                <a:ext uri="{FF2B5EF4-FFF2-40B4-BE49-F238E27FC236}">
                  <a16:creationId xmlns:a16="http://schemas.microsoft.com/office/drawing/2014/main" xmlns="" id="{77EC8A55-A041-FF48-95C9-7B5DFFE2B459}"/>
                </a:ext>
              </a:extLst>
            </p:cNvPr>
            <p:cNvSpPr/>
            <p:nvPr userDrawn="1"/>
          </p:nvSpPr>
          <p:spPr>
            <a:xfrm>
              <a:off x="655925" y="7093100"/>
              <a:ext cx="5812957" cy="1646248"/>
            </a:xfrm>
            <a:custGeom>
              <a:avLst/>
              <a:gdLst/>
              <a:ahLst/>
              <a:cxnLst/>
              <a:rect l="l" t="t" r="r" b="b"/>
              <a:pathLst>
                <a:path w="6502400" h="1841500">
                  <a:moveTo>
                    <a:pt x="6431445" y="1841499"/>
                  </a:moveTo>
                  <a:lnTo>
                    <a:pt x="70954" y="1841499"/>
                  </a:lnTo>
                  <a:lnTo>
                    <a:pt x="43333" y="1835924"/>
                  </a:lnTo>
                  <a:lnTo>
                    <a:pt x="20780" y="1820719"/>
                  </a:lnTo>
                  <a:lnTo>
                    <a:pt x="5575" y="1798166"/>
                  </a:lnTo>
                  <a:lnTo>
                    <a:pt x="0" y="1770545"/>
                  </a:lnTo>
                  <a:lnTo>
                    <a:pt x="0" y="70954"/>
                  </a:lnTo>
                  <a:lnTo>
                    <a:pt x="5575" y="43333"/>
                  </a:lnTo>
                  <a:lnTo>
                    <a:pt x="20780" y="20780"/>
                  </a:lnTo>
                  <a:lnTo>
                    <a:pt x="43333" y="5575"/>
                  </a:lnTo>
                  <a:lnTo>
                    <a:pt x="70954" y="0"/>
                  </a:lnTo>
                  <a:lnTo>
                    <a:pt x="6431445" y="0"/>
                  </a:lnTo>
                  <a:lnTo>
                    <a:pt x="6459066" y="5575"/>
                  </a:lnTo>
                  <a:lnTo>
                    <a:pt x="6481619" y="20780"/>
                  </a:lnTo>
                  <a:lnTo>
                    <a:pt x="6496824" y="43333"/>
                  </a:lnTo>
                  <a:lnTo>
                    <a:pt x="6502400" y="70954"/>
                  </a:lnTo>
                  <a:lnTo>
                    <a:pt x="6502400" y="1770545"/>
                  </a:lnTo>
                  <a:lnTo>
                    <a:pt x="6496824" y="1798166"/>
                  </a:lnTo>
                  <a:lnTo>
                    <a:pt x="6481619" y="1820719"/>
                  </a:lnTo>
                  <a:lnTo>
                    <a:pt x="6459066" y="1835924"/>
                  </a:lnTo>
                  <a:lnTo>
                    <a:pt x="6431445" y="1841499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41" name="object 4">
              <a:extLst>
                <a:ext uri="{FF2B5EF4-FFF2-40B4-BE49-F238E27FC236}">
                  <a16:creationId xmlns:a16="http://schemas.microsoft.com/office/drawing/2014/main" xmlns="" id="{7440407D-3146-2748-A9D8-11339ECDA5F4}"/>
                </a:ext>
              </a:extLst>
            </p:cNvPr>
            <p:cNvSpPr/>
            <p:nvPr userDrawn="1"/>
          </p:nvSpPr>
          <p:spPr>
            <a:xfrm>
              <a:off x="3917991" y="5557163"/>
              <a:ext cx="2568339" cy="1260231"/>
            </a:xfrm>
            <a:custGeom>
              <a:avLst/>
              <a:gdLst/>
              <a:ahLst/>
              <a:cxnLst/>
              <a:rect l="l" t="t" r="r" b="b"/>
              <a:pathLst>
                <a:path w="2451100" h="1409700">
                  <a:moveTo>
                    <a:pt x="2379586" y="1409700"/>
                  </a:moveTo>
                  <a:lnTo>
                    <a:pt x="71513" y="1409700"/>
                  </a:lnTo>
                  <a:lnTo>
                    <a:pt x="43671" y="1404080"/>
                  </a:lnTo>
                  <a:lnTo>
                    <a:pt x="20940" y="1388754"/>
                  </a:lnTo>
                  <a:lnTo>
                    <a:pt x="5617" y="1366023"/>
                  </a:lnTo>
                  <a:lnTo>
                    <a:pt x="0" y="1338186"/>
                  </a:lnTo>
                  <a:lnTo>
                    <a:pt x="0" y="71513"/>
                  </a:lnTo>
                  <a:lnTo>
                    <a:pt x="5617" y="43676"/>
                  </a:lnTo>
                  <a:lnTo>
                    <a:pt x="20940" y="20945"/>
                  </a:lnTo>
                  <a:lnTo>
                    <a:pt x="43671" y="5619"/>
                  </a:lnTo>
                  <a:lnTo>
                    <a:pt x="71513" y="0"/>
                  </a:lnTo>
                  <a:lnTo>
                    <a:pt x="2379586" y="0"/>
                  </a:lnTo>
                  <a:lnTo>
                    <a:pt x="2407423" y="5619"/>
                  </a:lnTo>
                  <a:lnTo>
                    <a:pt x="2430154" y="20945"/>
                  </a:lnTo>
                  <a:lnTo>
                    <a:pt x="2445480" y="43676"/>
                  </a:lnTo>
                  <a:lnTo>
                    <a:pt x="2451100" y="71513"/>
                  </a:lnTo>
                  <a:lnTo>
                    <a:pt x="2451100" y="1338186"/>
                  </a:lnTo>
                  <a:lnTo>
                    <a:pt x="2445480" y="1366023"/>
                  </a:lnTo>
                  <a:lnTo>
                    <a:pt x="2430154" y="1388754"/>
                  </a:lnTo>
                  <a:lnTo>
                    <a:pt x="2407423" y="1404080"/>
                  </a:lnTo>
                  <a:lnTo>
                    <a:pt x="2379586" y="140970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sp>
          <p:nvSpPr>
            <p:cNvPr id="42" name="Forma libre 41">
              <a:extLst>
                <a:ext uri="{FF2B5EF4-FFF2-40B4-BE49-F238E27FC236}">
                  <a16:creationId xmlns:a16="http://schemas.microsoft.com/office/drawing/2014/main" xmlns="" id="{8DBD6960-D7D6-494E-8DCC-8EACA31D5817}"/>
                </a:ext>
              </a:extLst>
            </p:cNvPr>
            <p:cNvSpPr/>
            <p:nvPr userDrawn="1"/>
          </p:nvSpPr>
          <p:spPr>
            <a:xfrm>
              <a:off x="3422509" y="6013351"/>
              <a:ext cx="152255" cy="40871"/>
            </a:xfrm>
            <a:custGeom>
              <a:avLst/>
              <a:gdLst>
                <a:gd name="connsiteX0" fmla="*/ 0 w 104775"/>
                <a:gd name="connsiteY0" fmla="*/ 0 h 34925"/>
                <a:gd name="connsiteX1" fmla="*/ 0 w 104775"/>
                <a:gd name="connsiteY1" fmla="*/ 0 h 34925"/>
                <a:gd name="connsiteX2" fmla="*/ 3175 w 104775"/>
                <a:gd name="connsiteY2" fmla="*/ 28575 h 34925"/>
                <a:gd name="connsiteX3" fmla="*/ 22225 w 104775"/>
                <a:gd name="connsiteY3" fmla="*/ 34925 h 34925"/>
                <a:gd name="connsiteX4" fmla="*/ 47625 w 104775"/>
                <a:gd name="connsiteY4" fmla="*/ 28575 h 34925"/>
                <a:gd name="connsiteX5" fmla="*/ 60325 w 104775"/>
                <a:gd name="connsiteY5" fmla="*/ 25400 h 34925"/>
                <a:gd name="connsiteX6" fmla="*/ 85725 w 104775"/>
                <a:gd name="connsiteY6" fmla="*/ 22225 h 34925"/>
                <a:gd name="connsiteX7" fmla="*/ 104775 w 104775"/>
                <a:gd name="connsiteY7" fmla="*/ 19050 h 34925"/>
                <a:gd name="connsiteX8" fmla="*/ 60325 w 104775"/>
                <a:gd name="connsiteY8" fmla="*/ 12700 h 34925"/>
                <a:gd name="connsiteX9" fmla="*/ 41275 w 104775"/>
                <a:gd name="connsiteY9" fmla="*/ 6350 h 34925"/>
                <a:gd name="connsiteX10" fmla="*/ 0 w 104775"/>
                <a:gd name="connsiteY10" fmla="*/ 0 h 34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4775" h="34925">
                  <a:moveTo>
                    <a:pt x="0" y="0"/>
                  </a:moveTo>
                  <a:lnTo>
                    <a:pt x="0" y="0"/>
                  </a:lnTo>
                  <a:cubicBezTo>
                    <a:pt x="1058" y="9525"/>
                    <a:pt x="-1970" y="20490"/>
                    <a:pt x="3175" y="28575"/>
                  </a:cubicBezTo>
                  <a:cubicBezTo>
                    <a:pt x="6769" y="34222"/>
                    <a:pt x="22225" y="34925"/>
                    <a:pt x="22225" y="34925"/>
                  </a:cubicBezTo>
                  <a:cubicBezTo>
                    <a:pt x="39246" y="29251"/>
                    <a:pt x="24637" y="33683"/>
                    <a:pt x="47625" y="28575"/>
                  </a:cubicBezTo>
                  <a:cubicBezTo>
                    <a:pt x="51885" y="27628"/>
                    <a:pt x="56021" y="26117"/>
                    <a:pt x="60325" y="25400"/>
                  </a:cubicBezTo>
                  <a:cubicBezTo>
                    <a:pt x="68741" y="23997"/>
                    <a:pt x="77278" y="23432"/>
                    <a:pt x="85725" y="22225"/>
                  </a:cubicBezTo>
                  <a:cubicBezTo>
                    <a:pt x="92098" y="21315"/>
                    <a:pt x="98425" y="20108"/>
                    <a:pt x="104775" y="19050"/>
                  </a:cubicBezTo>
                  <a:cubicBezTo>
                    <a:pt x="78186" y="10187"/>
                    <a:pt x="119451" y="23134"/>
                    <a:pt x="60325" y="12700"/>
                  </a:cubicBezTo>
                  <a:cubicBezTo>
                    <a:pt x="53733" y="11537"/>
                    <a:pt x="47625" y="8467"/>
                    <a:pt x="41275" y="6350"/>
                  </a:cubicBezTo>
                  <a:cubicBezTo>
                    <a:pt x="27219" y="1665"/>
                    <a:pt x="6879" y="105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noProof="0"/>
            </a:p>
          </p:txBody>
        </p:sp>
        <p:sp>
          <p:nvSpPr>
            <p:cNvPr id="43" name="Forma libre 42">
              <a:extLst>
                <a:ext uri="{FF2B5EF4-FFF2-40B4-BE49-F238E27FC236}">
                  <a16:creationId xmlns:a16="http://schemas.microsoft.com/office/drawing/2014/main" xmlns="" id="{FC25E944-025C-ED47-9D2F-2A6F51E50692}"/>
                </a:ext>
              </a:extLst>
            </p:cNvPr>
            <p:cNvSpPr/>
            <p:nvPr userDrawn="1"/>
          </p:nvSpPr>
          <p:spPr>
            <a:xfrm>
              <a:off x="3590786" y="6459009"/>
              <a:ext cx="40871" cy="40871"/>
            </a:xfrm>
            <a:custGeom>
              <a:avLst/>
              <a:gdLst>
                <a:gd name="connsiteX0" fmla="*/ 47625 w 47807"/>
                <a:gd name="connsiteY0" fmla="*/ 0 h 47625"/>
                <a:gd name="connsiteX1" fmla="*/ 47625 w 47807"/>
                <a:gd name="connsiteY1" fmla="*/ 0 h 47625"/>
                <a:gd name="connsiteX2" fmla="*/ 15875 w 47807"/>
                <a:gd name="connsiteY2" fmla="*/ 3175 h 47625"/>
                <a:gd name="connsiteX3" fmla="*/ 12700 w 47807"/>
                <a:gd name="connsiteY3" fmla="*/ 12700 h 47625"/>
                <a:gd name="connsiteX4" fmla="*/ 0 w 47807"/>
                <a:gd name="connsiteY4" fmla="*/ 31750 h 47625"/>
                <a:gd name="connsiteX5" fmla="*/ 6350 w 47807"/>
                <a:gd name="connsiteY5" fmla="*/ 41275 h 47625"/>
                <a:gd name="connsiteX6" fmla="*/ 25400 w 47807"/>
                <a:gd name="connsiteY6" fmla="*/ 47625 h 47625"/>
                <a:gd name="connsiteX7" fmla="*/ 41275 w 47807"/>
                <a:gd name="connsiteY7" fmla="*/ 44450 h 47625"/>
                <a:gd name="connsiteX8" fmla="*/ 44450 w 47807"/>
                <a:gd name="connsiteY8" fmla="*/ 25400 h 47625"/>
                <a:gd name="connsiteX9" fmla="*/ 47625 w 47807"/>
                <a:gd name="connsiteY9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07" h="47625">
                  <a:moveTo>
                    <a:pt x="47625" y="0"/>
                  </a:moveTo>
                  <a:lnTo>
                    <a:pt x="47625" y="0"/>
                  </a:lnTo>
                  <a:cubicBezTo>
                    <a:pt x="37042" y="1058"/>
                    <a:pt x="25871" y="-460"/>
                    <a:pt x="15875" y="3175"/>
                  </a:cubicBezTo>
                  <a:cubicBezTo>
                    <a:pt x="12730" y="4319"/>
                    <a:pt x="14325" y="9774"/>
                    <a:pt x="12700" y="12700"/>
                  </a:cubicBezTo>
                  <a:cubicBezTo>
                    <a:pt x="8994" y="19371"/>
                    <a:pt x="0" y="31750"/>
                    <a:pt x="0" y="31750"/>
                  </a:cubicBezTo>
                  <a:cubicBezTo>
                    <a:pt x="2117" y="34925"/>
                    <a:pt x="3114" y="39253"/>
                    <a:pt x="6350" y="41275"/>
                  </a:cubicBezTo>
                  <a:cubicBezTo>
                    <a:pt x="12026" y="44823"/>
                    <a:pt x="25400" y="47625"/>
                    <a:pt x="25400" y="47625"/>
                  </a:cubicBezTo>
                  <a:cubicBezTo>
                    <a:pt x="30692" y="46567"/>
                    <a:pt x="36590" y="47127"/>
                    <a:pt x="41275" y="44450"/>
                  </a:cubicBezTo>
                  <a:cubicBezTo>
                    <a:pt x="52643" y="37954"/>
                    <a:pt x="46059" y="33446"/>
                    <a:pt x="44450" y="25400"/>
                  </a:cubicBezTo>
                  <a:cubicBezTo>
                    <a:pt x="44035" y="23324"/>
                    <a:pt x="47096" y="4233"/>
                    <a:pt x="476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noProof="0"/>
            </a:p>
          </p:txBody>
        </p:sp>
        <p:sp>
          <p:nvSpPr>
            <p:cNvPr id="44" name="object 3"/>
            <p:cNvSpPr/>
            <p:nvPr userDrawn="1"/>
          </p:nvSpPr>
          <p:spPr>
            <a:xfrm>
              <a:off x="667277" y="241301"/>
              <a:ext cx="5790250" cy="1089929"/>
            </a:xfrm>
            <a:custGeom>
              <a:avLst/>
              <a:gdLst/>
              <a:ahLst/>
              <a:cxnLst/>
              <a:rect l="l" t="t" r="r" b="b"/>
              <a:pathLst>
                <a:path w="2842259" h="873760">
                  <a:moveTo>
                    <a:pt x="66738" y="0"/>
                  </a:moveTo>
                  <a:lnTo>
                    <a:pt x="40762" y="5245"/>
                  </a:lnTo>
                  <a:lnTo>
                    <a:pt x="19548" y="19548"/>
                  </a:lnTo>
                  <a:lnTo>
                    <a:pt x="5245" y="40762"/>
                  </a:lnTo>
                  <a:lnTo>
                    <a:pt x="0" y="66738"/>
                  </a:lnTo>
                  <a:lnTo>
                    <a:pt x="0" y="806780"/>
                  </a:lnTo>
                  <a:lnTo>
                    <a:pt x="5245" y="832761"/>
                  </a:lnTo>
                  <a:lnTo>
                    <a:pt x="19548" y="853974"/>
                  </a:lnTo>
                  <a:lnTo>
                    <a:pt x="40762" y="868275"/>
                  </a:lnTo>
                  <a:lnTo>
                    <a:pt x="66738" y="873518"/>
                  </a:lnTo>
                  <a:lnTo>
                    <a:pt x="2775064" y="873518"/>
                  </a:lnTo>
                  <a:lnTo>
                    <a:pt x="2801047" y="868275"/>
                  </a:lnTo>
                  <a:lnTo>
                    <a:pt x="2822265" y="853974"/>
                  </a:lnTo>
                  <a:lnTo>
                    <a:pt x="2836570" y="832761"/>
                  </a:lnTo>
                  <a:lnTo>
                    <a:pt x="2841815" y="806780"/>
                  </a:lnTo>
                  <a:lnTo>
                    <a:pt x="2841815" y="66738"/>
                  </a:lnTo>
                  <a:lnTo>
                    <a:pt x="2836570" y="40762"/>
                  </a:lnTo>
                  <a:lnTo>
                    <a:pt x="2822265" y="19548"/>
                  </a:lnTo>
                  <a:lnTo>
                    <a:pt x="2801047" y="5245"/>
                  </a:lnTo>
                  <a:lnTo>
                    <a:pt x="2775064" y="0"/>
                  </a:lnTo>
                  <a:lnTo>
                    <a:pt x="66738" y="0"/>
                  </a:lnTo>
                  <a:close/>
                </a:path>
              </a:pathLst>
            </a:custGeom>
            <a:ln w="6350">
              <a:solidFill>
                <a:srgbClr val="1A1A1A"/>
              </a:solidFill>
            </a:ln>
          </p:spPr>
          <p:txBody>
            <a:bodyPr wrap="square" lIns="0" tIns="0" rIns="0" bIns="0" rtlCol="0"/>
            <a:lstStyle/>
            <a:p>
              <a:endParaRPr lang="pt-PT" noProof="0">
                <a:latin typeface="DaxPro" panose="020B0504030101020102" pitchFamily="34" charset="0"/>
              </a:endParaRPr>
            </a:p>
          </p:txBody>
        </p:sp>
        <p:cxnSp>
          <p:nvCxnSpPr>
            <p:cNvPr id="45" name="Conector recto 44"/>
            <p:cNvCxnSpPr/>
            <p:nvPr userDrawn="1"/>
          </p:nvCxnSpPr>
          <p:spPr>
            <a:xfrm>
              <a:off x="1689086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370292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4073307" y="241301"/>
              <a:ext cx="0" cy="1089929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667277" y="808418"/>
              <a:ext cx="5040923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bject 20"/>
            <p:cNvSpPr txBox="1"/>
            <p:nvPr userDrawn="1"/>
          </p:nvSpPr>
          <p:spPr>
            <a:xfrm>
              <a:off x="667725" y="241030"/>
              <a:ext cx="1014726" cy="5587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pt-PT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Código</a:t>
              </a:r>
              <a:r>
                <a:rPr lang="pt-PT" sz="6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pt-PT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Rastreabilidade </a:t>
              </a:r>
              <a:r>
                <a:rPr lang="pt-PT" sz="7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endParaRPr lang="pt-PT" sz="700" spc="-5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pt-PT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_ _ _ - _ _ - _ _ _ - _ _ _ - _ _</a:t>
              </a:r>
            </a:p>
            <a:p>
              <a:pPr marL="12700" algn="ctr">
                <a:lnSpc>
                  <a:spcPts val="1220"/>
                </a:lnSpc>
                <a:spcAft>
                  <a:spcPts val="400"/>
                </a:spcAft>
              </a:pPr>
              <a:r>
                <a:rPr lang="pt-PT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Códigos no</a:t>
              </a:r>
              <a:r>
                <a:rPr lang="pt-PT" sz="5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pt-PT" sz="5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verso</a:t>
              </a:r>
              <a:endParaRPr lang="pt-PT" sz="5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50" name="Conector recto 49"/>
            <p:cNvCxnSpPr/>
            <p:nvPr userDrawn="1"/>
          </p:nvCxnSpPr>
          <p:spPr>
            <a:xfrm flipV="1">
              <a:off x="1686870" y="431573"/>
              <a:ext cx="476844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 userDrawn="1"/>
          </p:nvCxnSpPr>
          <p:spPr>
            <a:xfrm>
              <a:off x="1689086" y="627872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 userDrawn="1"/>
          </p:nvCxnSpPr>
          <p:spPr>
            <a:xfrm>
              <a:off x="1689086" y="97955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 userDrawn="1"/>
          </p:nvCxnSpPr>
          <p:spPr>
            <a:xfrm>
              <a:off x="1689086" y="1149021"/>
              <a:ext cx="2384221" cy="0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bject 20"/>
            <p:cNvSpPr txBox="1"/>
            <p:nvPr userDrawn="1"/>
          </p:nvSpPr>
          <p:spPr>
            <a:xfrm>
              <a:off x="1700162" y="263454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Título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5" name="object 20"/>
            <p:cNvSpPr txBox="1"/>
            <p:nvPr userDrawn="1"/>
          </p:nvSpPr>
          <p:spPr>
            <a:xfrm>
              <a:off x="1700162" y="445663"/>
              <a:ext cx="613085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Norma:</a:t>
              </a:r>
              <a:endParaRPr lang="pt-PT" sz="8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6" name="object 20"/>
            <p:cNvSpPr txBox="1"/>
            <p:nvPr userDrawn="1"/>
          </p:nvSpPr>
          <p:spPr>
            <a:xfrm>
              <a:off x="1700162" y="650025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Data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7" name="object 20"/>
            <p:cNvSpPr txBox="1"/>
            <p:nvPr userDrawn="1"/>
          </p:nvSpPr>
          <p:spPr>
            <a:xfrm>
              <a:off x="1700162" y="816642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Versão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(12)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8" name="object 20"/>
            <p:cNvSpPr txBox="1"/>
            <p:nvPr userDrawn="1"/>
          </p:nvSpPr>
          <p:spPr>
            <a:xfrm>
              <a:off x="1700162" y="989679"/>
              <a:ext cx="61308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Medidas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1700162" y="1149021"/>
              <a:ext cx="659053" cy="148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700" spc="-5" noProof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Valor Standard:</a:t>
              </a:r>
              <a:endParaRPr lang="pt-PT" sz="700" noProof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0" name="Conector recto 59"/>
            <p:cNvCxnSpPr/>
            <p:nvPr userDrawn="1"/>
          </p:nvCxnSpPr>
          <p:spPr>
            <a:xfrm>
              <a:off x="2835221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 userDrawn="1"/>
          </p:nvCxnSpPr>
          <p:spPr>
            <a:xfrm>
              <a:off x="3232263" y="979274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 userDrawn="1"/>
          </p:nvCxnSpPr>
          <p:spPr>
            <a:xfrm>
              <a:off x="3617105" y="979551"/>
              <a:ext cx="0" cy="351956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 userDrawn="1"/>
          </p:nvCxnSpPr>
          <p:spPr>
            <a:xfrm>
              <a:off x="5708201" y="445663"/>
              <a:ext cx="0" cy="885568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bject 20"/>
            <p:cNvSpPr txBox="1"/>
            <p:nvPr userDrawn="1"/>
          </p:nvSpPr>
          <p:spPr>
            <a:xfrm>
              <a:off x="5776321" y="718145"/>
              <a:ext cx="613085" cy="37916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CÓDIGO QR</a:t>
              </a:r>
            </a:p>
            <a:p>
              <a:pPr marL="12700" algn="ctr">
                <a:lnSpc>
                  <a:spcPts val="1220"/>
                </a:lnSpc>
                <a:spcAft>
                  <a:spcPts val="600"/>
                </a:spcAft>
              </a:pPr>
              <a:r>
                <a:rPr lang="pt-PT" sz="600" spc="-5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(Se</a:t>
              </a:r>
              <a:r>
                <a:rPr lang="pt-PT" sz="600" spc="-5" baseline="0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pt-PT" sz="600" spc="-5" noProof="0" dirty="0" smtClean="0">
                  <a:solidFill>
                    <a:schemeClr val="bg1">
                      <a:lumMod val="85000"/>
                    </a:schemeClr>
                  </a:solidFill>
                  <a:latin typeface="Trebuchet MS"/>
                  <a:cs typeface="Trebuchet MS"/>
                </a:rPr>
                <a:t>Registada)</a:t>
              </a:r>
              <a:endParaRPr lang="pt-PT" sz="600" noProof="0" dirty="0">
                <a:solidFill>
                  <a:schemeClr val="bg1">
                    <a:lumMod val="85000"/>
                  </a:schemeClr>
                </a:solidFill>
                <a:latin typeface="Trebuchet MS"/>
                <a:cs typeface="Trebuchet MS"/>
              </a:endParaRPr>
            </a:p>
          </p:txBody>
        </p:sp>
        <p:cxnSp>
          <p:nvCxnSpPr>
            <p:cNvPr id="65" name="Conector recto 64"/>
            <p:cNvCxnSpPr/>
            <p:nvPr userDrawn="1"/>
          </p:nvCxnSpPr>
          <p:spPr>
            <a:xfrm>
              <a:off x="4843276" y="241301"/>
              <a:ext cx="0" cy="567672"/>
            </a:xfrm>
            <a:prstGeom prst="line">
              <a:avLst/>
            </a:prstGeom>
            <a:ln w="31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bject 20"/>
            <p:cNvSpPr txBox="1"/>
            <p:nvPr userDrawn="1"/>
          </p:nvSpPr>
          <p:spPr>
            <a:xfrm>
              <a:off x="4088458" y="254377"/>
              <a:ext cx="948873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Feito por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(13)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7" name="object 20"/>
            <p:cNvSpPr txBox="1"/>
            <p:nvPr userDrawn="1"/>
          </p:nvSpPr>
          <p:spPr>
            <a:xfrm>
              <a:off x="4100830" y="534426"/>
              <a:ext cx="749326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Aplicável como: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8" name="object 20"/>
            <p:cNvSpPr txBox="1"/>
            <p:nvPr userDrawn="1"/>
          </p:nvSpPr>
          <p:spPr>
            <a:xfrm>
              <a:off x="5013962" y="493449"/>
              <a:ext cx="749326" cy="2667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pt-PT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Recomendação</a:t>
              </a:r>
            </a:p>
            <a:p>
              <a:pPr>
                <a:spcAft>
                  <a:spcPts val="400"/>
                </a:spcAft>
              </a:pPr>
              <a:r>
                <a:rPr lang="pt-PT" sz="7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Obrigatório</a:t>
              </a:r>
              <a:endParaRPr lang="pt-PT" sz="7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69" name="object 20"/>
            <p:cNvSpPr txBox="1"/>
            <p:nvPr userDrawn="1"/>
          </p:nvSpPr>
          <p:spPr>
            <a:xfrm>
              <a:off x="4100142" y="807021"/>
              <a:ext cx="1073662" cy="15089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Informação Adicionais: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0" name="object 20"/>
            <p:cNvSpPr txBox="1"/>
            <p:nvPr userDrawn="1"/>
          </p:nvSpPr>
          <p:spPr>
            <a:xfrm>
              <a:off x="735398" y="1399351"/>
              <a:ext cx="305407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Modo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(s) de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1" name="object 20"/>
            <p:cNvSpPr txBox="1"/>
            <p:nvPr userDrawn="1"/>
          </p:nvSpPr>
          <p:spPr>
            <a:xfrm>
              <a:off x="715443" y="2397276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Desenho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Vista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3D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2" name="object 20"/>
            <p:cNvSpPr txBox="1"/>
            <p:nvPr userDrawn="1"/>
          </p:nvSpPr>
          <p:spPr>
            <a:xfrm>
              <a:off x="3984543" y="239039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Desenho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2D Vista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Lateral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3" name="object 20"/>
            <p:cNvSpPr txBox="1"/>
            <p:nvPr userDrawn="1"/>
          </p:nvSpPr>
          <p:spPr>
            <a:xfrm>
              <a:off x="3964588" y="1399351"/>
              <a:ext cx="2708155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EPIs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Obrigatórias durante a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arrumação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4" name="object 20"/>
            <p:cNvSpPr txBox="1"/>
            <p:nvPr userDrawn="1"/>
          </p:nvSpPr>
          <p:spPr>
            <a:xfrm>
              <a:off x="3937065" y="3868405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Desenho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2D Vista de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Topo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5" name="object 20"/>
            <p:cNvSpPr txBox="1"/>
            <p:nvPr userDrawn="1"/>
          </p:nvSpPr>
          <p:spPr>
            <a:xfrm>
              <a:off x="715443" y="800027"/>
              <a:ext cx="905522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Logo EUMOS </a:t>
              </a:r>
              <a:r>
                <a:rPr lang="pt-PT" sz="8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pt-PT" sz="8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6" name="object 20"/>
            <p:cNvSpPr txBox="1"/>
            <p:nvPr userDrawn="1"/>
          </p:nvSpPr>
          <p:spPr>
            <a:xfrm>
              <a:off x="708563" y="5398511"/>
              <a:ext cx="197549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Desenho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Sequencia passo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a 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passo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7" name="object 20"/>
            <p:cNvSpPr txBox="1"/>
            <p:nvPr userDrawn="1"/>
          </p:nvSpPr>
          <p:spPr>
            <a:xfrm>
              <a:off x="1144121" y="5622827"/>
              <a:ext cx="2179859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1000" spc="-5" noProof="0" smtClean="0">
                  <a:solidFill>
                    <a:schemeClr val="bg1">
                      <a:lumMod val="65000"/>
                    </a:schemeClr>
                  </a:solidFill>
                  <a:latin typeface="Trebuchet MS"/>
                  <a:cs typeface="Trebuchet MS"/>
                </a:rPr>
                <a:t>1                         2                          3</a:t>
              </a:r>
              <a:endParaRPr lang="pt-PT" sz="900" noProof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8" name="object 20"/>
            <p:cNvSpPr txBox="1"/>
            <p:nvPr userDrawn="1"/>
          </p:nvSpPr>
          <p:spPr>
            <a:xfrm>
              <a:off x="3971470" y="5404704"/>
              <a:ext cx="2247732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Ferramentas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 Materiais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Necessários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79" name="object 20"/>
            <p:cNvSpPr txBox="1"/>
            <p:nvPr userDrawn="1"/>
          </p:nvSpPr>
          <p:spPr>
            <a:xfrm>
              <a:off x="714754" y="6927484"/>
              <a:ext cx="2766617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Cálculos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baseados na regulamentação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aplicável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0" name="object 20"/>
            <p:cNvSpPr txBox="1"/>
            <p:nvPr userDrawn="1"/>
          </p:nvSpPr>
          <p:spPr>
            <a:xfrm>
              <a:off x="660916" y="2028799"/>
              <a:ext cx="3133015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   Estrada        Mar A          Mar B           Mar C      Ferroviário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1" name="object 20"/>
            <p:cNvSpPr txBox="1"/>
            <p:nvPr userDrawn="1"/>
          </p:nvSpPr>
          <p:spPr>
            <a:xfrm>
              <a:off x="694801" y="8777017"/>
              <a:ext cx="3105490" cy="1560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Técnica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(s) utilizada(s) para Melhores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Práticas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2" name="object 20"/>
            <p:cNvSpPr txBox="1"/>
            <p:nvPr userDrawn="1"/>
          </p:nvSpPr>
          <p:spPr>
            <a:xfrm>
              <a:off x="994808" y="8994452"/>
              <a:ext cx="1150861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Amarração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de Topo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3" name="object 20"/>
            <p:cNvSpPr txBox="1"/>
            <p:nvPr userDrawn="1"/>
          </p:nvSpPr>
          <p:spPr>
            <a:xfrm>
              <a:off x="994118" y="9185741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Amarração Direta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4" name="object 20"/>
            <p:cNvSpPr txBox="1"/>
            <p:nvPr userDrawn="1"/>
          </p:nvSpPr>
          <p:spPr>
            <a:xfrm>
              <a:off x="2302171" y="8987572"/>
              <a:ext cx="112033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Amarração em laço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5" name="object 20"/>
            <p:cNvSpPr txBox="1"/>
            <p:nvPr userDrawn="1"/>
          </p:nvSpPr>
          <p:spPr>
            <a:xfrm>
              <a:off x="2302171" y="9185741"/>
              <a:ext cx="1179200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Amarração de mola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6" name="object 20"/>
            <p:cNvSpPr txBox="1"/>
            <p:nvPr userDrawn="1"/>
          </p:nvSpPr>
          <p:spPr>
            <a:xfrm>
              <a:off x="3568939" y="8994452"/>
              <a:ext cx="953688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Bloqueio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7" name="object 20"/>
            <p:cNvSpPr txBox="1"/>
            <p:nvPr userDrawn="1"/>
          </p:nvSpPr>
          <p:spPr>
            <a:xfrm>
              <a:off x="3568939" y="9178860"/>
              <a:ext cx="1139261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Contenção com CTU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88" name="object 20"/>
            <p:cNvSpPr txBox="1"/>
            <p:nvPr userDrawn="1"/>
          </p:nvSpPr>
          <p:spPr>
            <a:xfrm>
              <a:off x="4915580" y="9008214"/>
              <a:ext cx="1552889" cy="15346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Contenção + Carga Rígida</a:t>
              </a:r>
              <a:endParaRPr lang="pt-PT" sz="900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</p:grpSp>
      <p:sp>
        <p:nvSpPr>
          <p:cNvPr id="89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 dirty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2562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 userDrawn="1"/>
        </p:nvGrpSpPr>
        <p:grpSpPr>
          <a:xfrm>
            <a:off x="469902" y="130452"/>
            <a:ext cx="6388097" cy="9580045"/>
            <a:chOff x="579320" y="317500"/>
            <a:chExt cx="7138369" cy="10118237"/>
          </a:xfrm>
        </p:grpSpPr>
        <p:sp>
          <p:nvSpPr>
            <p:cNvPr id="7" name="object 7"/>
            <p:cNvSpPr/>
            <p:nvPr userDrawn="1"/>
          </p:nvSpPr>
          <p:spPr>
            <a:xfrm>
              <a:off x="4111953" y="801238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401"/>
                  </a:moveTo>
                  <a:lnTo>
                    <a:pt x="73177" y="976401"/>
                  </a:lnTo>
                  <a:lnTo>
                    <a:pt x="44694" y="970652"/>
                  </a:lnTo>
                  <a:lnTo>
                    <a:pt x="21434" y="954973"/>
                  </a:lnTo>
                  <a:lnTo>
                    <a:pt x="5751" y="931717"/>
                  </a:lnTo>
                  <a:lnTo>
                    <a:pt x="0" y="903236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36"/>
                  </a:lnTo>
                  <a:lnTo>
                    <a:pt x="3092199" y="931717"/>
                  </a:lnTo>
                  <a:lnTo>
                    <a:pt x="3076521" y="954973"/>
                  </a:lnTo>
                  <a:lnTo>
                    <a:pt x="3053264" y="970652"/>
                  </a:lnTo>
                  <a:lnTo>
                    <a:pt x="3024784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8" name="object 4"/>
            <p:cNvSpPr/>
            <p:nvPr userDrawn="1"/>
          </p:nvSpPr>
          <p:spPr>
            <a:xfrm>
              <a:off x="731875" y="426627"/>
              <a:ext cx="4784405" cy="520700"/>
            </a:xfrm>
            <a:custGeom>
              <a:avLst/>
              <a:gdLst/>
              <a:ahLst/>
              <a:cxnLst/>
              <a:rect l="l" t="t" r="r" b="b"/>
              <a:pathLst>
                <a:path w="4279900" h="520700">
                  <a:moveTo>
                    <a:pt x="4208386" y="520700"/>
                  </a:moveTo>
                  <a:lnTo>
                    <a:pt x="71501" y="520700"/>
                  </a:lnTo>
                  <a:lnTo>
                    <a:pt x="43671" y="515080"/>
                  </a:lnTo>
                  <a:lnTo>
                    <a:pt x="20943" y="499756"/>
                  </a:lnTo>
                  <a:lnTo>
                    <a:pt x="5619" y="477028"/>
                  </a:lnTo>
                  <a:lnTo>
                    <a:pt x="0" y="449198"/>
                  </a:lnTo>
                  <a:lnTo>
                    <a:pt x="0" y="71501"/>
                  </a:lnTo>
                  <a:lnTo>
                    <a:pt x="5619" y="43671"/>
                  </a:lnTo>
                  <a:lnTo>
                    <a:pt x="20943" y="20943"/>
                  </a:lnTo>
                  <a:lnTo>
                    <a:pt x="43671" y="5619"/>
                  </a:lnTo>
                  <a:lnTo>
                    <a:pt x="71501" y="0"/>
                  </a:lnTo>
                  <a:lnTo>
                    <a:pt x="4208386" y="0"/>
                  </a:lnTo>
                  <a:lnTo>
                    <a:pt x="4236223" y="5619"/>
                  </a:lnTo>
                  <a:lnTo>
                    <a:pt x="4258954" y="20943"/>
                  </a:lnTo>
                  <a:lnTo>
                    <a:pt x="4274280" y="43671"/>
                  </a:lnTo>
                  <a:lnTo>
                    <a:pt x="4279900" y="71501"/>
                  </a:lnTo>
                  <a:lnTo>
                    <a:pt x="4279900" y="449198"/>
                  </a:lnTo>
                  <a:lnTo>
                    <a:pt x="4274280" y="477028"/>
                  </a:lnTo>
                  <a:lnTo>
                    <a:pt x="4258954" y="499756"/>
                  </a:lnTo>
                  <a:lnTo>
                    <a:pt x="4236223" y="515080"/>
                  </a:lnTo>
                  <a:lnTo>
                    <a:pt x="4208386" y="5207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lang="pt-PT" noProof="0"/>
            </a:p>
          </p:txBody>
        </p:sp>
        <p:sp>
          <p:nvSpPr>
            <p:cNvPr id="9" name="object 5"/>
            <p:cNvSpPr/>
            <p:nvPr userDrawn="1"/>
          </p:nvSpPr>
          <p:spPr>
            <a:xfrm>
              <a:off x="693901" y="9282465"/>
              <a:ext cx="3259841" cy="1138524"/>
            </a:xfrm>
            <a:custGeom>
              <a:avLst/>
              <a:gdLst/>
              <a:ahLst/>
              <a:cxnLst/>
              <a:rect l="l" t="t" r="r" b="b"/>
              <a:pathLst>
                <a:path w="3098165" h="1119504">
                  <a:moveTo>
                    <a:pt x="3024492" y="1119441"/>
                  </a:moveTo>
                  <a:lnTo>
                    <a:pt x="73431" y="1119441"/>
                  </a:lnTo>
                  <a:lnTo>
                    <a:pt x="44844" y="1113670"/>
                  </a:lnTo>
                  <a:lnTo>
                    <a:pt x="21504" y="1097932"/>
                  </a:lnTo>
                  <a:lnTo>
                    <a:pt x="5769" y="1074591"/>
                  </a:lnTo>
                  <a:lnTo>
                    <a:pt x="0" y="1046010"/>
                  </a:lnTo>
                  <a:lnTo>
                    <a:pt x="0" y="73456"/>
                  </a:lnTo>
                  <a:lnTo>
                    <a:pt x="5769" y="44866"/>
                  </a:lnTo>
                  <a:lnTo>
                    <a:pt x="21504" y="21516"/>
                  </a:lnTo>
                  <a:lnTo>
                    <a:pt x="44844" y="5773"/>
                  </a:lnTo>
                  <a:lnTo>
                    <a:pt x="73431" y="0"/>
                  </a:lnTo>
                  <a:lnTo>
                    <a:pt x="3024492" y="0"/>
                  </a:lnTo>
                  <a:lnTo>
                    <a:pt x="3053080" y="5773"/>
                  </a:lnTo>
                  <a:lnTo>
                    <a:pt x="3076425" y="21516"/>
                  </a:lnTo>
                  <a:lnTo>
                    <a:pt x="3092165" y="44866"/>
                  </a:lnTo>
                  <a:lnTo>
                    <a:pt x="3097936" y="73456"/>
                  </a:lnTo>
                  <a:lnTo>
                    <a:pt x="3097936" y="1046010"/>
                  </a:lnTo>
                  <a:lnTo>
                    <a:pt x="3092165" y="1074591"/>
                  </a:lnTo>
                  <a:lnTo>
                    <a:pt x="3076425" y="1097932"/>
                  </a:lnTo>
                  <a:lnTo>
                    <a:pt x="3053080" y="1113670"/>
                  </a:lnTo>
                  <a:lnTo>
                    <a:pt x="3024492" y="1119441"/>
                  </a:lnTo>
                  <a:close/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0" name="object 6"/>
            <p:cNvSpPr/>
            <p:nvPr userDrawn="1"/>
          </p:nvSpPr>
          <p:spPr>
            <a:xfrm>
              <a:off x="693893" y="801238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6435" y="976401"/>
                  </a:moveTo>
                  <a:lnTo>
                    <a:pt x="71513" y="976401"/>
                  </a:lnTo>
                  <a:lnTo>
                    <a:pt x="43676" y="970781"/>
                  </a:lnTo>
                  <a:lnTo>
                    <a:pt x="20945" y="955455"/>
                  </a:lnTo>
                  <a:lnTo>
                    <a:pt x="5619" y="932724"/>
                  </a:lnTo>
                  <a:lnTo>
                    <a:pt x="0" y="904887"/>
                  </a:lnTo>
                  <a:lnTo>
                    <a:pt x="0" y="71513"/>
                  </a:lnTo>
                  <a:lnTo>
                    <a:pt x="5619" y="43682"/>
                  </a:lnTo>
                  <a:lnTo>
                    <a:pt x="20945" y="20950"/>
                  </a:lnTo>
                  <a:lnTo>
                    <a:pt x="43676" y="5621"/>
                  </a:lnTo>
                  <a:lnTo>
                    <a:pt x="71513" y="0"/>
                  </a:lnTo>
                  <a:lnTo>
                    <a:pt x="3026435" y="0"/>
                  </a:lnTo>
                  <a:lnTo>
                    <a:pt x="3054264" y="5621"/>
                  </a:lnTo>
                  <a:lnTo>
                    <a:pt x="3076992" y="20950"/>
                  </a:lnTo>
                  <a:lnTo>
                    <a:pt x="3092316" y="43682"/>
                  </a:lnTo>
                  <a:lnTo>
                    <a:pt x="3097936" y="71513"/>
                  </a:lnTo>
                  <a:lnTo>
                    <a:pt x="3097936" y="904887"/>
                  </a:lnTo>
                  <a:lnTo>
                    <a:pt x="3092316" y="932724"/>
                  </a:lnTo>
                  <a:lnTo>
                    <a:pt x="3076992" y="955455"/>
                  </a:lnTo>
                  <a:lnTo>
                    <a:pt x="3054264" y="970781"/>
                  </a:lnTo>
                  <a:lnTo>
                    <a:pt x="3026435" y="976401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1" name="object 9"/>
            <p:cNvSpPr/>
            <p:nvPr userDrawn="1"/>
          </p:nvSpPr>
          <p:spPr>
            <a:xfrm>
              <a:off x="4094778" y="9293552"/>
              <a:ext cx="3337179" cy="929948"/>
            </a:xfrm>
            <a:custGeom>
              <a:avLst/>
              <a:gdLst/>
              <a:ahLst/>
              <a:cxnLst/>
              <a:rect l="l" t="t" r="r" b="b"/>
              <a:pathLst>
                <a:path w="3098165" h="865504">
                  <a:moveTo>
                    <a:pt x="3024784" y="865441"/>
                  </a:moveTo>
                  <a:lnTo>
                    <a:pt x="73177" y="865441"/>
                  </a:lnTo>
                  <a:lnTo>
                    <a:pt x="44694" y="859692"/>
                  </a:lnTo>
                  <a:lnTo>
                    <a:pt x="21434" y="844013"/>
                  </a:lnTo>
                  <a:lnTo>
                    <a:pt x="5751" y="820757"/>
                  </a:lnTo>
                  <a:lnTo>
                    <a:pt x="0" y="792276"/>
                  </a:lnTo>
                  <a:lnTo>
                    <a:pt x="0" y="73177"/>
                  </a:lnTo>
                  <a:lnTo>
                    <a:pt x="5751" y="44700"/>
                  </a:lnTo>
                  <a:lnTo>
                    <a:pt x="21434" y="21439"/>
                  </a:lnTo>
                  <a:lnTo>
                    <a:pt x="44694" y="5752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52"/>
                  </a:lnTo>
                  <a:lnTo>
                    <a:pt x="3076521" y="21439"/>
                  </a:lnTo>
                  <a:lnTo>
                    <a:pt x="3092199" y="44700"/>
                  </a:lnTo>
                  <a:lnTo>
                    <a:pt x="3097949" y="73177"/>
                  </a:lnTo>
                  <a:lnTo>
                    <a:pt x="3097949" y="792276"/>
                  </a:lnTo>
                  <a:lnTo>
                    <a:pt x="3092199" y="820757"/>
                  </a:lnTo>
                  <a:lnTo>
                    <a:pt x="3076521" y="844013"/>
                  </a:lnTo>
                  <a:lnTo>
                    <a:pt x="3053264" y="859692"/>
                  </a:lnTo>
                  <a:lnTo>
                    <a:pt x="3024784" y="8654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2" name="object 10"/>
            <p:cNvSpPr/>
            <p:nvPr userDrawn="1"/>
          </p:nvSpPr>
          <p:spPr>
            <a:xfrm>
              <a:off x="4111953" y="6792972"/>
              <a:ext cx="3287156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84" y="976388"/>
                  </a:moveTo>
                  <a:lnTo>
                    <a:pt x="73177" y="976388"/>
                  </a:lnTo>
                  <a:lnTo>
                    <a:pt x="44694" y="970639"/>
                  </a:lnTo>
                  <a:lnTo>
                    <a:pt x="21434" y="954960"/>
                  </a:lnTo>
                  <a:lnTo>
                    <a:pt x="5751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51" y="44684"/>
                  </a:lnTo>
                  <a:lnTo>
                    <a:pt x="21434" y="21428"/>
                  </a:lnTo>
                  <a:lnTo>
                    <a:pt x="44694" y="5749"/>
                  </a:lnTo>
                  <a:lnTo>
                    <a:pt x="73177" y="0"/>
                  </a:lnTo>
                  <a:lnTo>
                    <a:pt x="3024784" y="0"/>
                  </a:lnTo>
                  <a:lnTo>
                    <a:pt x="3053264" y="5749"/>
                  </a:lnTo>
                  <a:lnTo>
                    <a:pt x="3076521" y="21428"/>
                  </a:lnTo>
                  <a:lnTo>
                    <a:pt x="3092199" y="44684"/>
                  </a:lnTo>
                  <a:lnTo>
                    <a:pt x="3097949" y="73164"/>
                  </a:lnTo>
                  <a:lnTo>
                    <a:pt x="3097949" y="903224"/>
                  </a:lnTo>
                  <a:lnTo>
                    <a:pt x="3092199" y="931704"/>
                  </a:lnTo>
                  <a:lnTo>
                    <a:pt x="3076521" y="954960"/>
                  </a:lnTo>
                  <a:lnTo>
                    <a:pt x="3053264" y="970639"/>
                  </a:lnTo>
                  <a:lnTo>
                    <a:pt x="3024784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3" name="object 11"/>
            <p:cNvSpPr/>
            <p:nvPr userDrawn="1"/>
          </p:nvSpPr>
          <p:spPr>
            <a:xfrm>
              <a:off x="693901" y="6792972"/>
              <a:ext cx="3259841" cy="976630"/>
            </a:xfrm>
            <a:custGeom>
              <a:avLst/>
              <a:gdLst/>
              <a:ahLst/>
              <a:cxnLst/>
              <a:rect l="l" t="t" r="r" b="b"/>
              <a:pathLst>
                <a:path w="3098165" h="976629">
                  <a:moveTo>
                    <a:pt x="3024771" y="976388"/>
                  </a:moveTo>
                  <a:lnTo>
                    <a:pt x="73151" y="976388"/>
                  </a:lnTo>
                  <a:lnTo>
                    <a:pt x="44678" y="970639"/>
                  </a:lnTo>
                  <a:lnTo>
                    <a:pt x="21426" y="954960"/>
                  </a:lnTo>
                  <a:lnTo>
                    <a:pt x="5748" y="931704"/>
                  </a:lnTo>
                  <a:lnTo>
                    <a:pt x="0" y="903224"/>
                  </a:lnTo>
                  <a:lnTo>
                    <a:pt x="0" y="73164"/>
                  </a:lnTo>
                  <a:lnTo>
                    <a:pt x="5748" y="44684"/>
                  </a:lnTo>
                  <a:lnTo>
                    <a:pt x="21426" y="21428"/>
                  </a:lnTo>
                  <a:lnTo>
                    <a:pt x="44678" y="5749"/>
                  </a:lnTo>
                  <a:lnTo>
                    <a:pt x="73151" y="0"/>
                  </a:lnTo>
                  <a:lnTo>
                    <a:pt x="3024771" y="0"/>
                  </a:lnTo>
                  <a:lnTo>
                    <a:pt x="3053252" y="5749"/>
                  </a:lnTo>
                  <a:lnTo>
                    <a:pt x="3076508" y="21428"/>
                  </a:lnTo>
                  <a:lnTo>
                    <a:pt x="3092187" y="44684"/>
                  </a:lnTo>
                  <a:lnTo>
                    <a:pt x="3097936" y="73164"/>
                  </a:lnTo>
                  <a:lnTo>
                    <a:pt x="3097936" y="903224"/>
                  </a:lnTo>
                  <a:lnTo>
                    <a:pt x="3092187" y="931704"/>
                  </a:lnTo>
                  <a:lnTo>
                    <a:pt x="3076508" y="954960"/>
                  </a:lnTo>
                  <a:lnTo>
                    <a:pt x="3053252" y="970639"/>
                  </a:lnTo>
                  <a:lnTo>
                    <a:pt x="3024771" y="976388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4" name="object 12"/>
            <p:cNvSpPr/>
            <p:nvPr userDrawn="1"/>
          </p:nvSpPr>
          <p:spPr>
            <a:xfrm>
              <a:off x="732314" y="1231899"/>
              <a:ext cx="3313960" cy="875505"/>
            </a:xfrm>
            <a:custGeom>
              <a:avLst/>
              <a:gdLst/>
              <a:ahLst/>
              <a:cxnLst/>
              <a:rect l="l" t="t" r="r" b="b"/>
              <a:pathLst>
                <a:path w="3149600" h="876300">
                  <a:moveTo>
                    <a:pt x="3076994" y="876300"/>
                  </a:moveTo>
                  <a:lnTo>
                    <a:pt x="72618" y="876300"/>
                  </a:lnTo>
                  <a:lnTo>
                    <a:pt x="44351" y="870593"/>
                  </a:lnTo>
                  <a:lnTo>
                    <a:pt x="21269" y="855032"/>
                  </a:lnTo>
                  <a:lnTo>
                    <a:pt x="5706" y="831953"/>
                  </a:lnTo>
                  <a:lnTo>
                    <a:pt x="0" y="803694"/>
                  </a:lnTo>
                  <a:lnTo>
                    <a:pt x="0" y="72605"/>
                  </a:lnTo>
                  <a:lnTo>
                    <a:pt x="5706" y="44346"/>
                  </a:lnTo>
                  <a:lnTo>
                    <a:pt x="21269" y="21267"/>
                  </a:lnTo>
                  <a:lnTo>
                    <a:pt x="44351" y="5706"/>
                  </a:lnTo>
                  <a:lnTo>
                    <a:pt x="72618" y="0"/>
                  </a:lnTo>
                  <a:lnTo>
                    <a:pt x="3076994" y="0"/>
                  </a:lnTo>
                  <a:lnTo>
                    <a:pt x="3105258" y="5706"/>
                  </a:lnTo>
                  <a:lnTo>
                    <a:pt x="3128337" y="21267"/>
                  </a:lnTo>
                  <a:lnTo>
                    <a:pt x="3143895" y="44346"/>
                  </a:lnTo>
                  <a:lnTo>
                    <a:pt x="3149600" y="72605"/>
                  </a:lnTo>
                  <a:lnTo>
                    <a:pt x="3149600" y="803694"/>
                  </a:lnTo>
                  <a:lnTo>
                    <a:pt x="3143895" y="831953"/>
                  </a:lnTo>
                  <a:lnTo>
                    <a:pt x="3128337" y="855032"/>
                  </a:lnTo>
                  <a:lnTo>
                    <a:pt x="3105258" y="870593"/>
                  </a:lnTo>
                  <a:lnTo>
                    <a:pt x="3076994" y="8763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5" name="object 14"/>
            <p:cNvSpPr/>
            <p:nvPr userDrawn="1"/>
          </p:nvSpPr>
          <p:spPr>
            <a:xfrm>
              <a:off x="744400" y="5035609"/>
              <a:ext cx="3260509" cy="754186"/>
            </a:xfrm>
            <a:custGeom>
              <a:avLst/>
              <a:gdLst/>
              <a:ahLst/>
              <a:cxnLst/>
              <a:rect l="l" t="t" r="r" b="b"/>
              <a:pathLst>
                <a:path w="3098800" h="1066800">
                  <a:moveTo>
                    <a:pt x="3027019" y="1066800"/>
                  </a:moveTo>
                  <a:lnTo>
                    <a:pt x="71793" y="1066800"/>
                  </a:lnTo>
                  <a:lnTo>
                    <a:pt x="43848" y="1061160"/>
                  </a:lnTo>
                  <a:lnTo>
                    <a:pt x="21028" y="1045778"/>
                  </a:lnTo>
                  <a:lnTo>
                    <a:pt x="5641" y="1022962"/>
                  </a:lnTo>
                  <a:lnTo>
                    <a:pt x="0" y="995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995019"/>
                  </a:lnTo>
                  <a:lnTo>
                    <a:pt x="3093160" y="1022962"/>
                  </a:lnTo>
                  <a:lnTo>
                    <a:pt x="3077778" y="1045778"/>
                  </a:lnTo>
                  <a:lnTo>
                    <a:pt x="3054962" y="1061160"/>
                  </a:lnTo>
                  <a:lnTo>
                    <a:pt x="3027019" y="10668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6" name="object 15"/>
            <p:cNvSpPr/>
            <p:nvPr userDrawn="1"/>
          </p:nvSpPr>
          <p:spPr>
            <a:xfrm>
              <a:off x="746724" y="4031265"/>
              <a:ext cx="3260509" cy="782035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58"/>
                  </a:lnTo>
                  <a:lnTo>
                    <a:pt x="21028" y="448873"/>
                  </a:lnTo>
                  <a:lnTo>
                    <a:pt x="5641" y="426057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57"/>
                  </a:lnTo>
                  <a:lnTo>
                    <a:pt x="3077778" y="448873"/>
                  </a:lnTo>
                  <a:lnTo>
                    <a:pt x="3054962" y="464258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7" name="object 16"/>
            <p:cNvSpPr/>
            <p:nvPr userDrawn="1"/>
          </p:nvSpPr>
          <p:spPr>
            <a:xfrm>
              <a:off x="736821" y="6008583"/>
              <a:ext cx="3260509" cy="523338"/>
            </a:xfrm>
            <a:custGeom>
              <a:avLst/>
              <a:gdLst/>
              <a:ahLst/>
              <a:cxnLst/>
              <a:rect l="l" t="t" r="r" b="b"/>
              <a:pathLst>
                <a:path w="3098800" h="469900">
                  <a:moveTo>
                    <a:pt x="3027019" y="469900"/>
                  </a:moveTo>
                  <a:lnTo>
                    <a:pt x="71793" y="469900"/>
                  </a:lnTo>
                  <a:lnTo>
                    <a:pt x="43848" y="464260"/>
                  </a:lnTo>
                  <a:lnTo>
                    <a:pt x="21028" y="448878"/>
                  </a:lnTo>
                  <a:lnTo>
                    <a:pt x="5641" y="426062"/>
                  </a:lnTo>
                  <a:lnTo>
                    <a:pt x="0" y="398119"/>
                  </a:lnTo>
                  <a:lnTo>
                    <a:pt x="0" y="71780"/>
                  </a:lnTo>
                  <a:lnTo>
                    <a:pt x="5641" y="43837"/>
                  </a:lnTo>
                  <a:lnTo>
                    <a:pt x="21028" y="21021"/>
                  </a:lnTo>
                  <a:lnTo>
                    <a:pt x="43848" y="5639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39"/>
                  </a:lnTo>
                  <a:lnTo>
                    <a:pt x="3077778" y="21021"/>
                  </a:lnTo>
                  <a:lnTo>
                    <a:pt x="3093160" y="43837"/>
                  </a:lnTo>
                  <a:lnTo>
                    <a:pt x="3098800" y="71780"/>
                  </a:lnTo>
                  <a:lnTo>
                    <a:pt x="3098800" y="398119"/>
                  </a:lnTo>
                  <a:lnTo>
                    <a:pt x="3093160" y="426062"/>
                  </a:lnTo>
                  <a:lnTo>
                    <a:pt x="3077778" y="448878"/>
                  </a:lnTo>
                  <a:lnTo>
                    <a:pt x="3054962" y="464260"/>
                  </a:lnTo>
                  <a:lnTo>
                    <a:pt x="3027019" y="4699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8" name="object 17"/>
            <p:cNvSpPr/>
            <p:nvPr userDrawn="1"/>
          </p:nvSpPr>
          <p:spPr>
            <a:xfrm>
              <a:off x="4109803" y="1230695"/>
              <a:ext cx="3301034" cy="1549400"/>
            </a:xfrm>
            <a:custGeom>
              <a:avLst/>
              <a:gdLst/>
              <a:ahLst/>
              <a:cxnLst/>
              <a:rect l="l" t="t" r="r" b="b"/>
              <a:pathLst>
                <a:path w="3098800" h="1549400">
                  <a:moveTo>
                    <a:pt x="3027019" y="1549400"/>
                  </a:moveTo>
                  <a:lnTo>
                    <a:pt x="71793" y="1549400"/>
                  </a:lnTo>
                  <a:lnTo>
                    <a:pt x="43848" y="1543758"/>
                  </a:lnTo>
                  <a:lnTo>
                    <a:pt x="21028" y="1528373"/>
                  </a:lnTo>
                  <a:lnTo>
                    <a:pt x="5641" y="1505557"/>
                  </a:lnTo>
                  <a:lnTo>
                    <a:pt x="0" y="14776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1477619"/>
                  </a:lnTo>
                  <a:lnTo>
                    <a:pt x="3093160" y="1505557"/>
                  </a:lnTo>
                  <a:lnTo>
                    <a:pt x="3077778" y="1528373"/>
                  </a:lnTo>
                  <a:lnTo>
                    <a:pt x="3054962" y="1543758"/>
                  </a:lnTo>
                  <a:lnTo>
                    <a:pt x="3027019" y="15494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19" name="object 18"/>
            <p:cNvSpPr/>
            <p:nvPr userDrawn="1"/>
          </p:nvSpPr>
          <p:spPr>
            <a:xfrm>
              <a:off x="4109803" y="3136901"/>
              <a:ext cx="3301034" cy="3352800"/>
            </a:xfrm>
            <a:custGeom>
              <a:avLst/>
              <a:gdLst/>
              <a:ahLst/>
              <a:cxnLst/>
              <a:rect l="l" t="t" r="r" b="b"/>
              <a:pathLst>
                <a:path w="3098800" h="3098800">
                  <a:moveTo>
                    <a:pt x="3027019" y="3098799"/>
                  </a:moveTo>
                  <a:lnTo>
                    <a:pt x="71793" y="3098799"/>
                  </a:lnTo>
                  <a:lnTo>
                    <a:pt x="43848" y="3093160"/>
                  </a:lnTo>
                  <a:lnTo>
                    <a:pt x="21028" y="3077778"/>
                  </a:lnTo>
                  <a:lnTo>
                    <a:pt x="5641" y="3054962"/>
                  </a:lnTo>
                  <a:lnTo>
                    <a:pt x="0" y="3027019"/>
                  </a:lnTo>
                  <a:lnTo>
                    <a:pt x="0" y="71780"/>
                  </a:lnTo>
                  <a:lnTo>
                    <a:pt x="5641" y="43842"/>
                  </a:lnTo>
                  <a:lnTo>
                    <a:pt x="21028" y="21026"/>
                  </a:lnTo>
                  <a:lnTo>
                    <a:pt x="43848" y="5641"/>
                  </a:lnTo>
                  <a:lnTo>
                    <a:pt x="71793" y="0"/>
                  </a:lnTo>
                  <a:lnTo>
                    <a:pt x="3027019" y="0"/>
                  </a:lnTo>
                  <a:lnTo>
                    <a:pt x="3054962" y="5641"/>
                  </a:lnTo>
                  <a:lnTo>
                    <a:pt x="3077778" y="21026"/>
                  </a:lnTo>
                  <a:lnTo>
                    <a:pt x="3093160" y="43842"/>
                  </a:lnTo>
                  <a:lnTo>
                    <a:pt x="3098800" y="71780"/>
                  </a:lnTo>
                  <a:lnTo>
                    <a:pt x="3098800" y="3027019"/>
                  </a:lnTo>
                  <a:lnTo>
                    <a:pt x="3093160" y="3054962"/>
                  </a:lnTo>
                  <a:lnTo>
                    <a:pt x="3077778" y="3077778"/>
                  </a:lnTo>
                  <a:lnTo>
                    <a:pt x="3054962" y="3093160"/>
                  </a:lnTo>
                  <a:lnTo>
                    <a:pt x="3027019" y="309879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lang="pt-PT" noProof="0"/>
            </a:p>
          </p:txBody>
        </p:sp>
        <p:sp>
          <p:nvSpPr>
            <p:cNvPr id="20" name="object 29"/>
            <p:cNvSpPr txBox="1"/>
            <p:nvPr userDrawn="1"/>
          </p:nvSpPr>
          <p:spPr>
            <a:xfrm>
              <a:off x="579320" y="519127"/>
              <a:ext cx="5039061" cy="32235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pt-PT" sz="1900" b="1" spc="-5" noProof="0" smtClean="0">
                  <a:solidFill>
                    <a:srgbClr val="003679"/>
                  </a:solidFill>
                  <a:latin typeface="Roboto"/>
                  <a:cs typeface="Roboto"/>
                </a:rPr>
                <a:t>Protocolo de responsabilidade legal</a:t>
              </a:r>
              <a:endParaRPr lang="pt-PT" sz="1900" noProof="0">
                <a:latin typeface="Roboto"/>
                <a:cs typeface="Roboto"/>
              </a:endParaRPr>
            </a:p>
          </p:txBody>
        </p:sp>
        <p:pic>
          <p:nvPicPr>
            <p:cNvPr id="21" name="object 68"/>
            <p:cNvPicPr/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5607049" y="317500"/>
              <a:ext cx="1447801" cy="685800"/>
            </a:xfrm>
            <a:prstGeom prst="rect">
              <a:avLst/>
            </a:prstGeom>
          </p:spPr>
        </p:pic>
        <p:sp>
          <p:nvSpPr>
            <p:cNvPr id="22" name="Rectángulo redondeado 21">
              <a:extLst>
                <a:ext uri="{FF2B5EF4-FFF2-40B4-BE49-F238E27FC236}">
                  <a16:creationId xmlns:a16="http://schemas.microsoft.com/office/drawing/2014/main" xmlns="" id="{6D395EBE-D681-2240-8387-352C569EEB26}"/>
                </a:ext>
              </a:extLst>
            </p:cNvPr>
            <p:cNvSpPr/>
            <p:nvPr userDrawn="1"/>
          </p:nvSpPr>
          <p:spPr>
            <a:xfrm>
              <a:off x="743960" y="2448029"/>
              <a:ext cx="3314029" cy="1337946"/>
            </a:xfrm>
            <a:prstGeom prst="roundRect">
              <a:avLst>
                <a:gd name="adj" fmla="val 7793"/>
              </a:avLst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noProof="0"/>
            </a:p>
          </p:txBody>
        </p:sp>
        <p:sp>
          <p:nvSpPr>
            <p:cNvPr id="25" name="object 20"/>
            <p:cNvSpPr txBox="1"/>
            <p:nvPr userDrawn="1"/>
          </p:nvSpPr>
          <p:spPr>
            <a:xfrm>
              <a:off x="798752" y="1045085"/>
              <a:ext cx="304677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Regulamentos 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aplicáveis e responsabilidade 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civil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(1)</a:t>
              </a:r>
              <a:endParaRPr lang="pt-PT" sz="900" spc="-5" baseline="0" noProof="0" dirty="0" smtClean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6" name="object 20"/>
            <p:cNvSpPr txBox="1"/>
            <p:nvPr userDrawn="1"/>
          </p:nvSpPr>
          <p:spPr>
            <a:xfrm>
              <a:off x="806450" y="2246259"/>
              <a:ext cx="25146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Acordo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entre as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partes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(2)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7" name="object 20"/>
            <p:cNvSpPr txBox="1"/>
            <p:nvPr userDrawn="1"/>
          </p:nvSpPr>
          <p:spPr>
            <a:xfrm>
              <a:off x="764806" y="3853488"/>
              <a:ext cx="3505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Recomendações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técnicas e jurídicas sobre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(3)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8" name="object 20"/>
            <p:cNvSpPr txBox="1"/>
            <p:nvPr userDrawn="1"/>
          </p:nvSpPr>
          <p:spPr>
            <a:xfrm>
              <a:off x="806450" y="4862783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Instruções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cuidados </a:t>
              </a:r>
              <a:r>
                <a:rPr lang="pt-PT" sz="900" spc="-5" baseline="0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especiais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(4)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29" name="object 20"/>
            <p:cNvSpPr txBox="1"/>
            <p:nvPr userDrawn="1"/>
          </p:nvSpPr>
          <p:spPr>
            <a:xfrm>
              <a:off x="806450" y="5842386"/>
              <a:ext cx="29718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Período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reclamação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(5)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0" name="object 20"/>
            <p:cNvSpPr txBox="1"/>
            <p:nvPr userDrawn="1"/>
          </p:nvSpPr>
          <p:spPr>
            <a:xfrm>
              <a:off x="4171184" y="1048712"/>
              <a:ext cx="251460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GDPR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– Proteção de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Dados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(6)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1" name="object 20"/>
            <p:cNvSpPr txBox="1"/>
            <p:nvPr userDrawn="1"/>
          </p:nvSpPr>
          <p:spPr>
            <a:xfrm>
              <a:off x="4179653" y="2950086"/>
              <a:ext cx="3465893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Cadeia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de Responsabilidade (CoR) para todas as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partes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(7)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2" name="object 20"/>
            <p:cNvSpPr txBox="1"/>
            <p:nvPr userDrawn="1"/>
          </p:nvSpPr>
          <p:spPr>
            <a:xfrm>
              <a:off x="753341" y="6626706"/>
              <a:ext cx="3502512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Assinatura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Responsável ou Representante da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Empresa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(8)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3" name="object 20"/>
            <p:cNvSpPr txBox="1"/>
            <p:nvPr userDrawn="1"/>
          </p:nvSpPr>
          <p:spPr>
            <a:xfrm>
              <a:off x="4156196" y="6626707"/>
              <a:ext cx="3538037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Assinatura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Responsável pelos cálculos. Parte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Técnica.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(9)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34" name="object 20"/>
            <p:cNvSpPr txBox="1"/>
            <p:nvPr userDrawn="1"/>
          </p:nvSpPr>
          <p:spPr>
            <a:xfrm>
              <a:off x="4083048" y="7845906"/>
              <a:ext cx="3634641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Assinatura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Responsável pela parte Legal. (Verso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)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(10)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 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grpSp>
          <p:nvGrpSpPr>
            <p:cNvPr id="35" name="Agrupar 34"/>
            <p:cNvGrpSpPr/>
            <p:nvPr userDrawn="1"/>
          </p:nvGrpSpPr>
          <p:grpSpPr>
            <a:xfrm>
              <a:off x="4286638" y="8055304"/>
              <a:ext cx="3124200" cy="945403"/>
              <a:chOff x="4332050" y="7023100"/>
              <a:chExt cx="3124200" cy="945403"/>
            </a:xfrm>
          </p:grpSpPr>
          <p:sp>
            <p:nvSpPr>
              <p:cNvPr id="36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Data: ____ / ____ / ____</a:t>
                </a:r>
              </a:p>
              <a:p>
                <a:pPr>
                  <a:spcAft>
                    <a:spcPts val="100"/>
                  </a:spcAft>
                </a:pPr>
                <a:endPara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Assinatura:</a:t>
                </a:r>
                <a:endParaRPr lang="pt-PT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37" name="Rectángulo 36"/>
              <p:cNvSpPr/>
              <p:nvPr/>
            </p:nvSpPr>
            <p:spPr>
              <a:xfrm>
                <a:off x="4974067" y="7665956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noProof="0"/>
              </a:p>
            </p:txBody>
          </p:sp>
        </p:grpSp>
        <p:grpSp>
          <p:nvGrpSpPr>
            <p:cNvPr id="38" name="Agrupar 37"/>
            <p:cNvGrpSpPr/>
            <p:nvPr userDrawn="1"/>
          </p:nvGrpSpPr>
          <p:grpSpPr>
            <a:xfrm>
              <a:off x="4255850" y="6813783"/>
              <a:ext cx="3124200" cy="945403"/>
              <a:chOff x="4332050" y="7023100"/>
              <a:chExt cx="3124200" cy="945403"/>
            </a:xfrm>
          </p:grpSpPr>
          <p:sp>
            <p:nvSpPr>
              <p:cNvPr id="39" name="object 20"/>
              <p:cNvSpPr txBox="1"/>
              <p:nvPr/>
            </p:nvSpPr>
            <p:spPr>
              <a:xfrm>
                <a:off x="43320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Data: ____ / ____ / ____</a:t>
                </a:r>
              </a:p>
              <a:p>
                <a:pPr>
                  <a:spcAft>
                    <a:spcPts val="100"/>
                  </a:spcAft>
                </a:pPr>
                <a:endPara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Assinatura:</a:t>
                </a:r>
                <a:endParaRPr lang="pt-PT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0" name="Rectángulo 39"/>
              <p:cNvSpPr/>
              <p:nvPr/>
            </p:nvSpPr>
            <p:spPr>
              <a:xfrm>
                <a:off x="4997524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noProof="0"/>
              </a:p>
            </p:txBody>
          </p:sp>
        </p:grpSp>
        <p:grpSp>
          <p:nvGrpSpPr>
            <p:cNvPr id="41" name="Agrupar 40"/>
            <p:cNvGrpSpPr/>
            <p:nvPr userDrawn="1"/>
          </p:nvGrpSpPr>
          <p:grpSpPr>
            <a:xfrm>
              <a:off x="829541" y="6821480"/>
              <a:ext cx="3124200" cy="945403"/>
              <a:chOff x="4235450" y="7023100"/>
              <a:chExt cx="3124200" cy="945403"/>
            </a:xfrm>
          </p:grpSpPr>
          <p:sp>
            <p:nvSpPr>
              <p:cNvPr id="42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Data: ____ / ____ / ____</a:t>
                </a:r>
              </a:p>
              <a:p>
                <a:pPr>
                  <a:spcAft>
                    <a:spcPts val="100"/>
                  </a:spcAft>
                </a:pPr>
                <a:endPara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Assinatura:</a:t>
                </a:r>
                <a:endParaRPr lang="pt-PT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3" name="Rectángulo 42"/>
              <p:cNvSpPr/>
              <p:nvPr/>
            </p:nvSpPr>
            <p:spPr>
              <a:xfrm>
                <a:off x="4880237" y="7677041"/>
                <a:ext cx="1905000" cy="26827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noProof="0"/>
              </a:p>
            </p:txBody>
          </p:sp>
        </p:grpSp>
        <p:grpSp>
          <p:nvGrpSpPr>
            <p:cNvPr id="44" name="Agrupar 43"/>
            <p:cNvGrpSpPr/>
            <p:nvPr userDrawn="1"/>
          </p:nvGrpSpPr>
          <p:grpSpPr>
            <a:xfrm>
              <a:off x="837238" y="8052185"/>
              <a:ext cx="3124200" cy="945403"/>
              <a:chOff x="4235450" y="7023100"/>
              <a:chExt cx="3124200" cy="945403"/>
            </a:xfrm>
          </p:grpSpPr>
          <p:sp>
            <p:nvSpPr>
              <p:cNvPr id="45" name="object 20"/>
              <p:cNvSpPr txBox="1"/>
              <p:nvPr/>
            </p:nvSpPr>
            <p:spPr>
              <a:xfrm>
                <a:off x="4235450" y="7023100"/>
                <a:ext cx="3124200" cy="9454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Data: ____ / ____ / ____</a:t>
                </a:r>
              </a:p>
              <a:p>
                <a:pPr>
                  <a:spcAft>
                    <a:spcPts val="100"/>
                  </a:spcAft>
                </a:pPr>
                <a:endPara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Assinatura:</a:t>
                </a:r>
                <a:endParaRPr lang="pt-PT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6" name="Rectángulo 45"/>
              <p:cNvSpPr/>
              <p:nvPr/>
            </p:nvSpPr>
            <p:spPr>
              <a:xfrm>
                <a:off x="4915423" y="765487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noProof="0"/>
              </a:p>
            </p:txBody>
          </p:sp>
        </p:grpSp>
        <p:grpSp>
          <p:nvGrpSpPr>
            <p:cNvPr id="47" name="Agrupar 46"/>
            <p:cNvGrpSpPr/>
            <p:nvPr userDrawn="1"/>
          </p:nvGrpSpPr>
          <p:grpSpPr>
            <a:xfrm>
              <a:off x="806450" y="9291385"/>
              <a:ext cx="3124200" cy="1110180"/>
              <a:chOff x="4235450" y="6967670"/>
              <a:chExt cx="3124200" cy="1110180"/>
            </a:xfrm>
          </p:grpSpPr>
          <p:sp>
            <p:nvSpPr>
              <p:cNvPr id="48" name="object 20"/>
              <p:cNvSpPr txBox="1"/>
              <p:nvPr/>
            </p:nvSpPr>
            <p:spPr>
              <a:xfrm>
                <a:off x="4235450" y="6967670"/>
                <a:ext cx="3124200" cy="11052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Nome: __________________________________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Empresa / País: ____________________________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NIF: 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Matrícula CTU: __________________________</a:t>
                </a: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Data: ____ / ____ / ____</a:t>
                </a:r>
              </a:p>
              <a:p>
                <a:pPr>
                  <a:spcAft>
                    <a:spcPts val="100"/>
                  </a:spcAft>
                </a:pPr>
                <a:endPara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  <a:p>
                <a:pPr>
                  <a:spcAft>
                    <a:spcPts val="100"/>
                  </a:spcAft>
                </a:pPr>
                <a:r>
                  <a:rPr lang="pt-PT" sz="900" spc="-5" noProof="0" dirty="0" smtClean="0">
                    <a:solidFill>
                      <a:schemeClr val="tx2">
                        <a:lumMod val="75000"/>
                      </a:schemeClr>
                    </a:solidFill>
                    <a:latin typeface="Trebuchet MS"/>
                    <a:cs typeface="Trebuchet MS"/>
                  </a:rPr>
                  <a:t>Assinatura:</a:t>
                </a:r>
                <a:endParaRPr lang="pt-PT" sz="900" spc="-5" noProof="0" dirty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endParaRPr>
              </a:p>
            </p:txBody>
          </p:sp>
          <p:sp>
            <p:nvSpPr>
              <p:cNvPr id="49" name="Rectángulo 48"/>
              <p:cNvSpPr/>
              <p:nvPr/>
            </p:nvSpPr>
            <p:spPr>
              <a:xfrm>
                <a:off x="4915423" y="7809581"/>
                <a:ext cx="1905000" cy="2682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noProof="0"/>
              </a:p>
            </p:txBody>
          </p:sp>
        </p:grpSp>
        <p:sp>
          <p:nvSpPr>
            <p:cNvPr id="50" name="object 20"/>
            <p:cNvSpPr txBox="1"/>
            <p:nvPr userDrawn="1"/>
          </p:nvSpPr>
          <p:spPr>
            <a:xfrm>
              <a:off x="730250" y="9082252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10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Opcional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Assinatura. Motorista.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1" name="object 20"/>
            <p:cNvSpPr txBox="1"/>
            <p:nvPr userDrawn="1"/>
          </p:nvSpPr>
          <p:spPr>
            <a:xfrm>
              <a:off x="730250" y="7838209"/>
              <a:ext cx="3124200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Assinatura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Empresa de 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Transporte </a:t>
              </a:r>
              <a:r>
                <a:rPr lang="pt-PT" sz="9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(11)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2" name="object 20"/>
            <p:cNvSpPr txBox="1"/>
            <p:nvPr userDrawn="1"/>
          </p:nvSpPr>
          <p:spPr>
            <a:xfrm>
              <a:off x="4187349" y="9105445"/>
              <a:ext cx="3124199" cy="1647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ts val="1220"/>
                </a:lnSpc>
                <a:spcAft>
                  <a:spcPts val="600"/>
                </a:spcAft>
              </a:pPr>
              <a:r>
                <a:rPr lang="pt-PT" sz="1000" b="1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Apoio</a:t>
              </a:r>
              <a:r>
                <a:rPr lang="pt-PT" sz="9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. Códigos de </a:t>
              </a:r>
              <a:r>
                <a:rPr lang="pt-PT" sz="8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Rastreabilidade</a:t>
              </a:r>
              <a:endParaRPr lang="pt-PT" sz="9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sp>
          <p:nvSpPr>
            <p:cNvPr id="53" name="object 20"/>
            <p:cNvSpPr txBox="1"/>
            <p:nvPr userDrawn="1"/>
          </p:nvSpPr>
          <p:spPr>
            <a:xfrm>
              <a:off x="4073415" y="10240697"/>
              <a:ext cx="3438117" cy="19504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pt-PT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Ao assinar este documento, concorda em cumprir com os termos e condições deste formulário. Deve poder provar isto durante o Transporte para uma possível inspeção.</a:t>
              </a:r>
              <a:endParaRPr lang="pt-PT" sz="600" spc="-5" noProof="0" dirty="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endParaRPr>
            </a:p>
          </p:txBody>
        </p:sp>
        <p:pic>
          <p:nvPicPr>
            <p:cNvPr id="54" name="object 64"/>
            <p:cNvPicPr/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4408254" y="6184900"/>
              <a:ext cx="190499" cy="190500"/>
            </a:xfrm>
            <a:prstGeom prst="rect">
              <a:avLst/>
            </a:prstGeom>
          </p:spPr>
        </p:pic>
        <p:pic>
          <p:nvPicPr>
            <p:cNvPr id="55" name="object 65"/>
            <p:cNvPicPr/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5227928" y="6194850"/>
              <a:ext cx="190499" cy="190500"/>
            </a:xfrm>
            <a:prstGeom prst="rect">
              <a:avLst/>
            </a:prstGeom>
          </p:spPr>
        </p:pic>
        <p:pic>
          <p:nvPicPr>
            <p:cNvPr id="56" name="object 66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6840899" y="6199524"/>
              <a:ext cx="190493" cy="190500"/>
            </a:xfrm>
            <a:prstGeom prst="rect">
              <a:avLst/>
            </a:prstGeom>
          </p:spPr>
        </p:pic>
        <p:sp>
          <p:nvSpPr>
            <p:cNvPr id="57" name="Rectángulo 56"/>
            <p:cNvSpPr/>
            <p:nvPr userDrawn="1"/>
          </p:nvSpPr>
          <p:spPr>
            <a:xfrm>
              <a:off x="6098603" y="6131791"/>
              <a:ext cx="157632" cy="270889"/>
            </a:xfrm>
            <a:prstGeom prst="rect">
              <a:avLst/>
            </a:prstGeom>
          </p:spPr>
          <p:txBody>
            <a:bodyPr wrap="none" lIns="12700" tIns="12700" rIns="12700" bIns="12700">
              <a:spAutoFit/>
            </a:bodyPr>
            <a:lstStyle/>
            <a:p>
              <a:r>
                <a:rPr lang="pt-PT" sz="1500" noProof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 </a:t>
              </a:r>
              <a:endParaRPr lang="pt-PT" sz="1500" noProof="0">
                <a:solidFill>
                  <a:srgbClr val="FF0000"/>
                </a:solidFill>
              </a:endParaRPr>
            </a:p>
          </p:txBody>
        </p:sp>
        <p:sp>
          <p:nvSpPr>
            <p:cNvPr id="59" name="object 20"/>
            <p:cNvSpPr txBox="1"/>
            <p:nvPr userDrawn="1"/>
          </p:nvSpPr>
          <p:spPr>
            <a:xfrm>
              <a:off x="4220667" y="6352104"/>
              <a:ext cx="3211291" cy="97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pt-PT" sz="600" spc="-5" noProof="0" dirty="0" smtClean="0">
                  <a:solidFill>
                    <a:schemeClr val="tx2">
                      <a:lumMod val="75000"/>
                    </a:schemeClr>
                  </a:solidFill>
                  <a:latin typeface="Trebuchet MS"/>
                  <a:cs typeface="Trebuchet MS"/>
                </a:rPr>
                <a:t>A ser Inspeccionado    A ser Executado          Não Aplicável      Contratos ou estados</a:t>
              </a:r>
            </a:p>
          </p:txBody>
        </p:sp>
        <p:sp>
          <p:nvSpPr>
            <p:cNvPr id="60" name="object 20"/>
            <p:cNvSpPr txBox="1"/>
            <p:nvPr userDrawn="1"/>
          </p:nvSpPr>
          <p:spPr>
            <a:xfrm>
              <a:off x="4156196" y="9355281"/>
              <a:ext cx="1186247" cy="7314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pt-PT" sz="500" b="1" noProof="0" dirty="0" smtClean="0">
                  <a:latin typeface="Trebuchet MS"/>
                  <a:cs typeface="Trebuchet MS"/>
                </a:rPr>
                <a:t>AAA – Possíveis Tipos: </a:t>
              </a:r>
              <a:endParaRPr lang="pt-PT" sz="500" noProof="0" dirty="0" smtClean="0">
                <a:latin typeface="Trebuchet MS"/>
                <a:cs typeface="Trebuchet MS"/>
              </a:endParaRP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GCA - CARGA GERAL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SPT - TRANSPORTE ESPECIAL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RFT - TRANSPORTE REFRIGERADO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MUL - TRANSPORTE MULTIMODAL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CON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pt-PT" sz="500" noProof="0" dirty="0" smtClean="0">
                  <a:latin typeface="Trebuchet MS"/>
                  <a:cs typeface="Trebuchet MS"/>
                </a:rPr>
                <a:t> TRANSPORTE CONTENTORES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DGT - ADR TRANSPORTE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BUL - TRANSPORTE A GRANEL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AAT - TRANSPORTE DE ANIMAIS</a:t>
              </a:r>
              <a:endParaRPr lang="pt-PT" sz="500" noProof="0" dirty="0">
                <a:latin typeface="Trebuchet MS"/>
                <a:cs typeface="Trebuchet MS"/>
              </a:endParaRPr>
            </a:p>
          </p:txBody>
        </p:sp>
        <p:sp>
          <p:nvSpPr>
            <p:cNvPr id="61" name="object 20"/>
            <p:cNvSpPr txBox="1"/>
            <p:nvPr userDrawn="1"/>
          </p:nvSpPr>
          <p:spPr>
            <a:xfrm>
              <a:off x="5320586" y="9355282"/>
              <a:ext cx="1084315" cy="8126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pt-PT" sz="500" b="1" noProof="0" dirty="0" smtClean="0">
                  <a:latin typeface="Trebuchet MS"/>
                  <a:cs typeface="Trebuchet MS"/>
                </a:rPr>
                <a:t>BB - Possíveis Tipos:</a:t>
              </a:r>
              <a:endParaRPr lang="pt-PT" sz="500" noProof="0" dirty="0" smtClean="0">
                <a:latin typeface="Trebuchet MS"/>
                <a:cs typeface="Trebuchet MS"/>
              </a:endParaRP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AU - AUTOMÓVEL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CG - CARGA GERAL &amp; OUTROS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CO - CONSTRUÇÃO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GL - VIDRO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DG - MERCADORIAS PERIGOSAS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FR - CONGELAÇÃO-FRIGORÍFICA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LI - LIQUÍDEOS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MA - MÁQUINAS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ME - METAL</a:t>
              </a:r>
              <a:endParaRPr lang="pt-PT" sz="500" noProof="0" dirty="0">
                <a:latin typeface="Trebuchet MS"/>
                <a:cs typeface="Trebuchet MS"/>
              </a:endParaRPr>
            </a:p>
          </p:txBody>
        </p:sp>
        <p:sp>
          <p:nvSpPr>
            <p:cNvPr id="62" name="object 20"/>
            <p:cNvSpPr txBox="1"/>
            <p:nvPr userDrawn="1"/>
          </p:nvSpPr>
          <p:spPr>
            <a:xfrm>
              <a:off x="6356587" y="9355282"/>
              <a:ext cx="1191334" cy="89393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pt-PT" sz="500" b="1" noProof="0" dirty="0" smtClean="0">
                  <a:latin typeface="Trebuchet MS"/>
                  <a:cs typeface="Trebuchet MS"/>
                </a:rPr>
                <a:t>BB – Possíveis Tipos: </a:t>
              </a:r>
              <a:endParaRPr lang="pt-PT" sz="500" noProof="0" dirty="0" smtClean="0">
                <a:latin typeface="Trebuchet MS"/>
                <a:cs typeface="Trebuchet MS"/>
              </a:endParaRP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MD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pt-PT" sz="500" noProof="0" dirty="0" smtClean="0">
                  <a:latin typeface="Trebuchet MS"/>
                  <a:cs typeface="Trebuchet MS"/>
                </a:rPr>
                <a:t> FARMACÊUTICOS/QUÍMICOS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MI - MINERAÇÃO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ML - MEIOS MILITARES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PA - PALETES, PAPEL E CARTÃO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PR - PRÉ-FABRICADO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SB - SÓLIDOS A GRANEL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VE - VEÍCULOS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WI </a:t>
              </a:r>
              <a:r>
                <a:rPr lang="mr-IN" sz="500" noProof="0" dirty="0" smtClean="0">
                  <a:latin typeface="Trebuchet MS"/>
                  <a:cs typeface="Trebuchet MS"/>
                </a:rPr>
                <a:t>–</a:t>
              </a:r>
              <a:r>
                <a:rPr lang="pt-PT" sz="500" noProof="0" dirty="0" smtClean="0">
                  <a:latin typeface="Trebuchet MS"/>
                  <a:cs typeface="Trebuchet MS"/>
                </a:rPr>
                <a:t> AEROGERADORES 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WO - MADEIRA</a:t>
              </a:r>
            </a:p>
            <a:p>
              <a:r>
                <a:rPr lang="pt-PT" sz="500" noProof="0" dirty="0" smtClean="0">
                  <a:latin typeface="Trebuchet MS"/>
                  <a:cs typeface="Trebuchet MS"/>
                </a:rPr>
                <a:t> </a:t>
              </a:r>
              <a:endParaRPr lang="pt-PT" sz="500" noProof="0" dirty="0">
                <a:latin typeface="Trebuchet MS"/>
                <a:cs typeface="Trebuchet MS"/>
              </a:endParaRPr>
            </a:p>
          </p:txBody>
        </p:sp>
      </p:grpSp>
      <p:sp>
        <p:nvSpPr>
          <p:cNvPr id="63" name="Rectángulo 62">
            <a:extLst>
              <a:ext uri="{FF2B5EF4-FFF2-40B4-BE49-F238E27FC236}">
                <a16:creationId xmlns:a16="http://schemas.microsoft.com/office/drawing/2014/main" xmlns="" id="{E2398AD9-FFCA-AA42-A112-189213D92FE9}"/>
              </a:ext>
            </a:extLst>
          </p:cNvPr>
          <p:cNvSpPr/>
          <p:nvPr userDrawn="1"/>
        </p:nvSpPr>
        <p:spPr>
          <a:xfrm rot="16200000">
            <a:off x="-832371" y="1151369"/>
            <a:ext cx="218961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900" spc="15" noProof="0" dirty="0" smtClean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rPr>
              <a:t>Mais Info em</a:t>
            </a:r>
            <a:r>
              <a:rPr lang="pt-PT" sz="900" spc="15" baseline="0" noProof="0" dirty="0" smtClean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rPr>
              <a:t> </a:t>
            </a:r>
            <a:r>
              <a:rPr lang="pt-PT" sz="900" spc="15" noProof="0" dirty="0" smtClean="0">
                <a:solidFill>
                  <a:schemeClr val="bg1">
                    <a:lumMod val="65000"/>
                  </a:schemeClr>
                </a:solidFill>
                <a:latin typeface="DaxPro" panose="020B0504030101020102" pitchFamily="34" charset="0"/>
                <a:cs typeface="Roboto"/>
              </a:rPr>
              <a:t>: https://eumos.eu/ECSC</a:t>
            </a:r>
            <a:endParaRPr lang="pt-PT" sz="900" spc="15" noProof="0" dirty="0">
              <a:solidFill>
                <a:schemeClr val="bg1">
                  <a:lumMod val="65000"/>
                </a:schemeClr>
              </a:solidFill>
              <a:latin typeface="DaxPro" panose="020B0504030101020102" pitchFamily="34" charset="0"/>
              <a:cs typeface="Roboto"/>
            </a:endParaRP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31241" y="2802384"/>
            <a:ext cx="2946400" cy="2857359"/>
          </a:xfrm>
          <a:prstGeom prst="rect">
            <a:avLst/>
          </a:prstGeom>
        </p:spPr>
      </p:pic>
      <p:sp>
        <p:nvSpPr>
          <p:cNvPr id="64" name="object 37"/>
          <p:cNvSpPr txBox="1"/>
          <p:nvPr userDrawn="1"/>
        </p:nvSpPr>
        <p:spPr>
          <a:xfrm>
            <a:off x="60130" y="1968633"/>
            <a:ext cx="449375" cy="74398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European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Cargo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Safety</a:t>
            </a:r>
            <a:r>
              <a:rPr lang="en-GB" sz="2400" b="1" spc="-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2400" b="1" spc="-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Card</a:t>
            </a:r>
            <a:r>
              <a:rPr lang="en-GB" sz="24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  </a:t>
            </a:r>
            <a:r>
              <a:rPr lang="en-GB" sz="1800" b="1" spc="1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Standard: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20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EUMOS</a:t>
            </a:r>
            <a:r>
              <a:rPr lang="en-GB" sz="1800" b="1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GB" sz="1800" b="1" spc="15" noProof="0" dirty="0" smtClean="0">
                <a:solidFill>
                  <a:schemeClr val="bg1">
                    <a:lumMod val="65000"/>
                  </a:schemeClr>
                </a:solidFill>
                <a:latin typeface="Trebuchet MS"/>
                <a:cs typeface="Trebuchet MS"/>
              </a:rPr>
              <a:t>40674</a:t>
            </a:r>
            <a:endParaRPr lang="en-GB" sz="1800" noProof="0" dirty="0">
              <a:solidFill>
                <a:schemeClr val="bg1">
                  <a:lumMod val="65000"/>
                </a:schemeClr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67550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304208"/>
            <a:ext cx="6172200" cy="27522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smtClean="0"/>
              <a:t>Template</a:t>
            </a:r>
            <a:br>
              <a:rPr lang="en-GB" noProof="0" dirty="0" smtClean="0"/>
            </a:br>
            <a:r>
              <a:rPr lang="en-GB" noProof="0" dirty="0" smtClean="0"/>
              <a:t>European Cargo Safety Cards</a:t>
            </a:r>
            <a:br>
              <a:rPr lang="en-GB" noProof="0" dirty="0" smtClean="0"/>
            </a:br>
            <a:r>
              <a:rPr lang="en-GB" noProof="0" dirty="0" err="1" smtClean="0"/>
              <a:t>Versão</a:t>
            </a:r>
            <a:r>
              <a:rPr lang="en-GB" noProof="0" dirty="0" smtClean="0"/>
              <a:t> PT</a:t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Norm: EUMOS40674</a:t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50A3-97EA-1748-8AAB-69920A05397F}" type="datetimeFigureOut">
              <a:rPr lang="es-ES" smtClean="0"/>
              <a:t>11/5/22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EUMOS</a:t>
            </a:r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 smtClean="0"/>
              <a:t>Non Profit Association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457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 baseline="0">
          <a:solidFill>
            <a:schemeClr val="accent1">
              <a:lumMod val="75000"/>
            </a:schemeClr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25708" y="421268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XXX  XX  XXX  XXX  XX </a:t>
            </a:r>
            <a:endParaRPr lang="pt-PT" sz="7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95036" y="244182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392561" y="439947"/>
            <a:ext cx="132575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92561" y="61960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Data</a:t>
            </a:r>
            <a:endParaRPr lang="pt-PT" sz="7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83891" y="784392"/>
            <a:ext cx="13257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7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387611" y="1135032"/>
            <a:ext cx="17135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Valor            Valor            Valor           Valor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69316" y="967451"/>
            <a:ext cx="1647903" cy="302647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918938" y="236602"/>
            <a:ext cx="17098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Pessoas….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82586" y="1615461"/>
            <a:ext cx="2527608" cy="579646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Ícones </a:t>
            </a:r>
            <a:r>
              <a:rPr lang="pt-PT" sz="6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 Equipamento de </a:t>
            </a:r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Proteção Individual</a:t>
            </a: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82586" y="5615032"/>
            <a:ext cx="2527608" cy="104131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Materiais necessários e Especificações aqui</a:t>
            </a:r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87660" y="7155140"/>
            <a:ext cx="5922534" cy="141064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Cálculos aqui</a:t>
            </a: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916913" y="218891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1530952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="" xmlns:a16="http://schemas.microsoft.com/office/drawing/2014/main" id="{41724759-3189-3E46-8D11-164419E2E88E}"/>
              </a:ext>
            </a:extLst>
          </p:cNvPr>
          <p:cNvSpPr/>
          <p:nvPr/>
        </p:nvSpPr>
        <p:spPr>
          <a:xfrm>
            <a:off x="2189477" y="2188918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3" name="Elipse 22">
            <a:extLst>
              <a:ext uri="{FF2B5EF4-FFF2-40B4-BE49-F238E27FC236}">
                <a16:creationId xmlns="" xmlns:a16="http://schemas.microsoft.com/office/drawing/2014/main" id="{AAF8E8C3-33AB-BF4B-871E-F944F6EEB3F4}"/>
              </a:ext>
            </a:extLst>
          </p:cNvPr>
          <p:cNvSpPr/>
          <p:nvPr/>
        </p:nvSpPr>
        <p:spPr>
          <a:xfrm>
            <a:off x="2854898" y="2183707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="" xmlns:a16="http://schemas.microsoft.com/office/drawing/2014/main" id="{AAF8E8C3-33AB-BF4B-871E-F944F6EEB3F4}"/>
              </a:ext>
            </a:extLst>
          </p:cNvPr>
          <p:cNvSpPr/>
          <p:nvPr/>
        </p:nvSpPr>
        <p:spPr>
          <a:xfrm>
            <a:off x="3451060" y="2184205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5" name="Elipse 24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4990825" y="505613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4990825" y="657400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7" name="Elipse 26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82395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82395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30" name="Elipse 29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2182042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2185762" y="9034446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32" name="Elipse 31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4837163" y="904064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33" name="Elipse 32">
            <a:extLst>
              <a:ext uri="{FF2B5EF4-FFF2-40B4-BE49-F238E27FC236}">
                <a16:creationId xmlns="" xmlns:a16="http://schemas.microsoft.com/office/drawing/2014/main" id="{DE362672-2476-4D4D-91BD-EB657552813A}"/>
              </a:ext>
            </a:extLst>
          </p:cNvPr>
          <p:cNvSpPr/>
          <p:nvPr/>
        </p:nvSpPr>
        <p:spPr>
          <a:xfrm>
            <a:off x="3501860" y="9040009"/>
            <a:ext cx="101600" cy="10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  <p:sp>
        <p:nvSpPr>
          <p:cNvPr id="34" name="Elipse 33">
            <a:extLst>
              <a:ext uri="{FF2B5EF4-FFF2-40B4-BE49-F238E27FC236}">
                <a16:creationId xmlns="" xmlns:a16="http://schemas.microsoft.com/office/drawing/2014/main" id="{1591C54D-9BBA-F24C-A36C-86307E4E2BD9}"/>
              </a:ext>
            </a:extLst>
          </p:cNvPr>
          <p:cNvSpPr/>
          <p:nvPr/>
        </p:nvSpPr>
        <p:spPr>
          <a:xfrm>
            <a:off x="3501860" y="9210381"/>
            <a:ext cx="101600" cy="10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atin typeface="Dax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4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04684" y="1051705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GDPR aqui</a:t>
            </a: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dirty="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5189" y="105686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189" y="2225262"/>
            <a:ext cx="2831170" cy="1133644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66604" y="3684832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66604" y="4617010"/>
            <a:ext cx="2831170" cy="671979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60409" y="5562386"/>
            <a:ext cx="2831170" cy="394980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endParaRPr lang="pt-PT" sz="600" smtClean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131684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736319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354707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40436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pt-PT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195789" y="62971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800424" y="64309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18812" y="65892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078081" y="67382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pt-PT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60182" y="7465528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764817" y="7599343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383205" y="7757652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42474" y="7906608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239154" y="7461240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731334" y="7595055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62177" y="7753364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121446" y="7902320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182484" y="8636406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674664" y="8770221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352587" y="89285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011856" y="9244751"/>
            <a:ext cx="1076705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DD             MM          AAAA</a:t>
            </a:r>
            <a:endParaRPr lang="pt-PT" sz="60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535332" y="9080930"/>
            <a:ext cx="884657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Texto</a:t>
            </a:r>
            <a:endParaRPr lang="pt-PT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pic>
        <p:nvPicPr>
          <p:cNvPr id="29" name="object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4696" y="5336868"/>
            <a:ext cx="190500" cy="190500"/>
          </a:xfrm>
          <a:prstGeom prst="rect">
            <a:avLst/>
          </a:prstGeom>
        </p:spPr>
      </p:pic>
      <p:pic>
        <p:nvPicPr>
          <p:cNvPr id="31" name="object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6426" y="5312088"/>
            <a:ext cx="190493" cy="190500"/>
          </a:xfrm>
          <a:prstGeom prst="rect">
            <a:avLst/>
          </a:prstGeom>
        </p:spPr>
      </p:pic>
      <p:pic>
        <p:nvPicPr>
          <p:cNvPr id="32" name="Imagen 31" descr="no-aplicabl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543" y="5236200"/>
            <a:ext cx="170688" cy="286512"/>
          </a:xfrm>
          <a:prstGeom prst="rect">
            <a:avLst/>
          </a:prstGeom>
        </p:spPr>
      </p:pic>
      <p:pic>
        <p:nvPicPr>
          <p:cNvPr id="34" name="Imagen 33" descr="o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350" y="5254389"/>
            <a:ext cx="207264" cy="262128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5029732" y="5353630"/>
            <a:ext cx="1578508" cy="117981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600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&lt;- Copiar y Colar estes ícones</a:t>
            </a:r>
            <a:endParaRPr lang="pt-PT" sz="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172800" y="3137368"/>
            <a:ext cx="775891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5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Descrição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4167224" y="3314072"/>
            <a:ext cx="775891" cy="102592"/>
          </a:xfrm>
          <a:prstGeom prst="rect">
            <a:avLst/>
          </a:prstGeom>
          <a:noFill/>
        </p:spPr>
        <p:txBody>
          <a:bodyPr wrap="square" lIns="25400" tIns="12700" rIns="25400" bIns="12700" rtlCol="0">
            <a:spAutoFit/>
          </a:bodyPr>
          <a:lstStyle/>
          <a:p>
            <a:r>
              <a:rPr lang="pt-PT" sz="50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Descrição</a:t>
            </a:r>
          </a:p>
        </p:txBody>
      </p:sp>
    </p:spTree>
    <p:extLst>
      <p:ext uri="{BB962C8B-B14F-4D97-AF65-F5344CB8AC3E}">
        <p14:creationId xmlns:p14="http://schemas.microsoft.com/office/powerpoint/2010/main" val="76949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European Cargo Safety Card EUMOS40674 (EN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European Cargo Safety Card EUMOS40674 (EN).potx</Template>
  <TotalTime>303</TotalTime>
  <Words>77</Words>
  <Application>Microsoft Macintosh PowerPoint</Application>
  <PresentationFormat>A4 (210x297 mm)</PresentationFormat>
  <Paragraphs>90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Template European Cargo Safety Card EUMOS40674 (EN)</vt:lpstr>
      <vt:lpstr>Presentación de PowerPoint</vt:lpstr>
      <vt:lpstr>Presentación de PowerPoint</vt:lpstr>
    </vt:vector>
  </TitlesOfParts>
  <Company>ADH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ADH</dc:creator>
  <cp:lastModifiedBy>ADH</cp:lastModifiedBy>
  <cp:revision>35</cp:revision>
  <dcterms:created xsi:type="dcterms:W3CDTF">2022-05-03T02:41:55Z</dcterms:created>
  <dcterms:modified xsi:type="dcterms:W3CDTF">2022-05-11T20:59:57Z</dcterms:modified>
</cp:coreProperties>
</file>